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Source Sans Pr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32E2EA-D547-4214-85D3-65D1A0993A44}">
  <a:tblStyle styleId="{7732E2EA-D547-4214-85D3-65D1A0993A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SansPro-bold.fntdata"/><Relationship Id="rId10" Type="http://schemas.openxmlformats.org/officeDocument/2006/relationships/slide" Target="slides/slide5.xml"/><Relationship Id="rId32" Type="http://schemas.openxmlformats.org/officeDocument/2006/relationships/font" Target="fonts/SourceSansPro-regular.fntdata"/><Relationship Id="rId13" Type="http://schemas.openxmlformats.org/officeDocument/2006/relationships/slide" Target="slides/slide8.xml"/><Relationship Id="rId35" Type="http://schemas.openxmlformats.org/officeDocument/2006/relationships/font" Target="fonts/SourceSansPro-boldItalic.fntdata"/><Relationship Id="rId12" Type="http://schemas.openxmlformats.org/officeDocument/2006/relationships/slide" Target="slides/slide7.xml"/><Relationship Id="rId34" Type="http://schemas.openxmlformats.org/officeDocument/2006/relationships/font" Target="fonts/SourceSansPr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6560e6d07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6560e6d0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6864c283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6864c28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6864c283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6864c283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6560e6d07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6560e6d0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6560e6d07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6560e6d0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6560e6d07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6560e6d0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4ffe7126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4ffe712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4ffe7126b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4ffe712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4ffe7126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4ffe712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4ffe7126b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4ffe7126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6560e6d07_7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6560e6d07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6560e6d07_7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6560e6d07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6560e6d07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6560e6d0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6864c283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6864c28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6560e6d07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6560e6d0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6864c283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6864c28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6560e6d07_6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6560e6d07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61409849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6140984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61409849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61409849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614098498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61409849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614098498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61409849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61409849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6140984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614098498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61409849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61409849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61409849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2"/>
          <p:cNvSpPr txBox="1"/>
          <p:nvPr>
            <p:ph type="title"/>
          </p:nvPr>
        </p:nvSpPr>
        <p:spPr>
          <a:xfrm>
            <a:off x="3359149" y="550799"/>
            <a:ext cx="8283313" cy="5542025"/>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
          <p:cNvSpPr/>
          <p:nvPr/>
        </p:nvSpPr>
        <p:spPr>
          <a:xfrm flipH="1" rot="8100000">
            <a:off x="-410727"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E2E57"/>
              </a:gs>
              <a:gs pos="31000">
                <a:srgbClr val="2E2E57"/>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7" name="Google Shape;17;p2"/>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676B6">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8" name="Google Shape;18;p2"/>
          <p:cNvSpPr/>
          <p:nvPr/>
        </p:nvSpPr>
        <p:spPr>
          <a:xfrm flipH="1" rot="2700000">
            <a:off x="1512277" y="2840042"/>
            <a:ext cx="214196" cy="933178"/>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9" name="Google Shape;19;p2"/>
          <p:cNvSpPr/>
          <p:nvPr/>
        </p:nvSpPr>
        <p:spPr>
          <a:xfrm>
            <a:off x="1780661" y="385236"/>
            <a:ext cx="1080000" cy="1080000"/>
          </a:xfrm>
          <a:prstGeom prst="ellipse">
            <a:avLst/>
          </a:prstGeom>
          <a:gradFill>
            <a:gsLst>
              <a:gs pos="0">
                <a:schemeClr val="dk2"/>
              </a:gs>
              <a:gs pos="60000">
                <a:schemeClr val="dk2"/>
              </a:gs>
              <a:gs pos="100000">
                <a:srgbClr val="7676B6"/>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20" name="Google Shape;20;p2"/>
          <p:cNvGrpSpPr/>
          <p:nvPr/>
        </p:nvGrpSpPr>
        <p:grpSpPr>
          <a:xfrm>
            <a:off x="509106" y="1383159"/>
            <a:ext cx="897877" cy="934082"/>
            <a:chOff x="5129684" y="1232940"/>
            <a:chExt cx="897877" cy="934082"/>
          </a:xfrm>
        </p:grpSpPr>
        <p:sp>
          <p:nvSpPr>
            <p:cNvPr id="21" name="Google Shape;21;p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2" name="Google Shape;22;p2"/>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3" name="Google Shape;23;p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8" name="Shape 108"/>
        <p:cNvGrpSpPr/>
        <p:nvPr/>
      </p:nvGrpSpPr>
      <p:grpSpPr>
        <a:xfrm>
          <a:off x="0" y="0"/>
          <a:ext cx="0" cy="0"/>
          <a:chOff x="0" y="0"/>
          <a:chExt cx="0" cy="0"/>
        </a:xfrm>
      </p:grpSpPr>
      <p:sp>
        <p:nvSpPr>
          <p:cNvPr id="109" name="Google Shape;109;p11"/>
          <p:cNvSpPr txBox="1"/>
          <p:nvPr>
            <p:ph type="title"/>
          </p:nvPr>
        </p:nvSpPr>
        <p:spPr>
          <a:xfrm>
            <a:off x="550862" y="503906"/>
            <a:ext cx="11090275" cy="133305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1"/>
          <p:cNvSpPr txBox="1"/>
          <p:nvPr>
            <p:ph idx="1" type="body"/>
          </p:nvPr>
        </p:nvSpPr>
        <p:spPr>
          <a:xfrm rot="5400000">
            <a:off x="4107182" y="-1442457"/>
            <a:ext cx="3978963" cy="110916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1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12"/>
          <p:cNvSpPr txBox="1"/>
          <p:nvPr>
            <p:ph type="title"/>
          </p:nvPr>
        </p:nvSpPr>
        <p:spPr>
          <a:xfrm rot="5400000">
            <a:off x="7133431" y="1956594"/>
            <a:ext cx="5811838" cy="26289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2"/>
          <p:cNvSpPr txBox="1"/>
          <p:nvPr>
            <p:ph idx="1" type="body"/>
          </p:nvPr>
        </p:nvSpPr>
        <p:spPr>
          <a:xfrm rot="5400000">
            <a:off x="1799431" y="-596106"/>
            <a:ext cx="5811838" cy="77343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7" name="Google Shape;117;p1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grpSp>
        <p:nvGrpSpPr>
          <p:cNvPr id="25" name="Google Shape;25;p3"/>
          <p:cNvGrpSpPr/>
          <p:nvPr/>
        </p:nvGrpSpPr>
        <p:grpSpPr>
          <a:xfrm>
            <a:off x="363888" y="5322560"/>
            <a:ext cx="1030305" cy="1030305"/>
            <a:chOff x="10240859" y="1436639"/>
            <a:chExt cx="1030305" cy="1030305"/>
          </a:xfrm>
        </p:grpSpPr>
        <p:sp>
          <p:nvSpPr>
            <p:cNvPr id="26" name="Google Shape;26;p3"/>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7" name="Google Shape;27;p3"/>
            <p:cNvSpPr/>
            <p:nvPr/>
          </p:nvSpPr>
          <p:spPr>
            <a:xfrm rot="-2700000">
              <a:off x="11115555" y="1939340"/>
              <a:ext cx="53549" cy="233295"/>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8" name="Google Shape;28;p3"/>
            <p:cNvSpPr/>
            <p:nvPr/>
          </p:nvSpPr>
          <p:spPr>
            <a:xfrm rot="-2700000">
              <a:off x="10625042" y="1448827"/>
              <a:ext cx="53549" cy="233295"/>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9" name="Google Shape;29;p3"/>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30" name="Google Shape;30;p3"/>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550863" y="2113199"/>
            <a:ext cx="11090274"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4"/>
          <p:cNvSpPr txBox="1"/>
          <p:nvPr>
            <p:ph type="ctrTitle"/>
          </p:nvPr>
        </p:nvSpPr>
        <p:spPr>
          <a:xfrm>
            <a:off x="3359149" y="389840"/>
            <a:ext cx="8281987" cy="295465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400"/>
              <a:buFont typeface="Arial"/>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8" name="Google Shape;38;p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2" name="Google Shape;42;p4"/>
          <p:cNvSpPr/>
          <p:nvPr/>
        </p:nvSpPr>
        <p:spPr>
          <a:xfrm rot="8100000">
            <a:off x="626845" y="828962"/>
            <a:ext cx="540000" cy="1080000"/>
          </a:xfrm>
          <a:prstGeom prst="ellipse">
            <a:avLst/>
          </a:prstGeom>
          <a:gradFill>
            <a:gsLst>
              <a:gs pos="0">
                <a:srgbClr val="272749"/>
              </a:gs>
              <a:gs pos="50000">
                <a:srgbClr val="272749"/>
              </a:gs>
              <a:gs pos="100000">
                <a:srgbClr val="2E2E5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3" name="Google Shape;43;p4"/>
          <p:cNvSpPr/>
          <p:nvPr/>
        </p:nvSpPr>
        <p:spPr>
          <a:xfrm>
            <a:off x="1800802" y="2472855"/>
            <a:ext cx="360000" cy="360000"/>
          </a:xfrm>
          <a:prstGeom prst="ellipse">
            <a:avLst/>
          </a:prstGeom>
          <a:gradFill>
            <a:gsLst>
              <a:gs pos="0">
                <a:schemeClr val="dk2"/>
              </a:gs>
              <a:gs pos="60000">
                <a:schemeClr val="dk2"/>
              </a:gs>
              <a:gs pos="100000">
                <a:srgbClr val="7676B6"/>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44" name="Google Shape;44;p4"/>
          <p:cNvGrpSpPr/>
          <p:nvPr/>
        </p:nvGrpSpPr>
        <p:grpSpPr>
          <a:xfrm>
            <a:off x="1292493" y="4299807"/>
            <a:ext cx="2083885" cy="2083885"/>
            <a:chOff x="4842143" y="3556857"/>
            <a:chExt cx="2083885" cy="2083885"/>
          </a:xfrm>
        </p:grpSpPr>
        <p:sp>
          <p:nvSpPr>
            <p:cNvPr id="45" name="Google Shape;45;p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6" name="Google Shape;46;p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7" name="Google Shape;47;p4"/>
            <p:cNvSpPr/>
            <p:nvPr/>
          </p:nvSpPr>
          <p:spPr>
            <a:xfrm flipH="1" rot="2700000">
              <a:off x="6040374" y="3601683"/>
              <a:ext cx="107098" cy="466589"/>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48" name="Google Shape;48;p4"/>
            <p:cNvSpPr/>
            <p:nvPr/>
          </p:nvSpPr>
          <p:spPr>
            <a:xfrm flipH="1" rot="2700000">
              <a:off x="5059348" y="4582709"/>
              <a:ext cx="107098" cy="466589"/>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5"/>
          <p:cNvGrpSpPr/>
          <p:nvPr/>
        </p:nvGrpSpPr>
        <p:grpSpPr>
          <a:xfrm>
            <a:off x="242406" y="748159"/>
            <a:ext cx="897877" cy="934082"/>
            <a:chOff x="5129684" y="1232940"/>
            <a:chExt cx="897877" cy="934082"/>
          </a:xfrm>
        </p:grpSpPr>
        <p:sp>
          <p:nvSpPr>
            <p:cNvPr id="51" name="Google Shape;51;p5"/>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2" name="Google Shape;52;p5"/>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3" name="Google Shape;53;p5"/>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54" name="Google Shape;54;p5"/>
          <p:cNvSpPr txBox="1"/>
          <p:nvPr>
            <p:ph type="title"/>
          </p:nvPr>
        </p:nvSpPr>
        <p:spPr>
          <a:xfrm>
            <a:off x="563563" y="474345"/>
            <a:ext cx="11077574" cy="2954655"/>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lt1"/>
              </a:buClr>
              <a:buSzPts val="6400"/>
              <a:buFont typeface="Arial"/>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5"/>
          <p:cNvSpPr txBox="1"/>
          <p:nvPr>
            <p:ph idx="1" type="body"/>
          </p:nvPr>
        </p:nvSpPr>
        <p:spPr>
          <a:xfrm>
            <a:off x="566271" y="3629772"/>
            <a:ext cx="11074866" cy="26789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0"/>
              </a:spcBef>
              <a:spcAft>
                <a:spcPts val="0"/>
              </a:spcAft>
              <a:buClr>
                <a:schemeClr val="lt1"/>
              </a:buClr>
              <a:buSzPts val="2400"/>
              <a:buNone/>
              <a:defRPr sz="2400">
                <a:solidFill>
                  <a:schemeClr val="lt1"/>
                </a:solidFill>
              </a:defRPr>
            </a:lvl1pPr>
            <a:lvl2pPr indent="-228600" lvl="1" marL="914400" algn="l">
              <a:lnSpc>
                <a:spcPct val="110000"/>
              </a:lnSpc>
              <a:spcBef>
                <a:spcPts val="800"/>
              </a:spcBef>
              <a:spcAft>
                <a:spcPts val="0"/>
              </a:spcAft>
              <a:buClr>
                <a:schemeClr val="lt1"/>
              </a:buClr>
              <a:buSzPts val="2000"/>
              <a:buNone/>
              <a:defRPr sz="2000">
                <a:solidFill>
                  <a:schemeClr val="lt1"/>
                </a:solidFill>
              </a:defRPr>
            </a:lvl2pPr>
            <a:lvl3pPr indent="-228600" lvl="2" marL="1371600" algn="l">
              <a:lnSpc>
                <a:spcPct val="110000"/>
              </a:lnSpc>
              <a:spcBef>
                <a:spcPts val="800"/>
              </a:spcBef>
              <a:spcAft>
                <a:spcPts val="0"/>
              </a:spcAft>
              <a:buClr>
                <a:schemeClr val="lt1"/>
              </a:buClr>
              <a:buSzPts val="1800"/>
              <a:buNone/>
              <a:defRPr sz="1800">
                <a:solidFill>
                  <a:schemeClr val="lt1"/>
                </a:solidFill>
              </a:defRPr>
            </a:lvl3pPr>
            <a:lvl4pPr indent="-228600" lvl="3" marL="1828800" algn="l">
              <a:lnSpc>
                <a:spcPct val="110000"/>
              </a:lnSpc>
              <a:spcBef>
                <a:spcPts val="800"/>
              </a:spcBef>
              <a:spcAft>
                <a:spcPts val="0"/>
              </a:spcAft>
              <a:buClr>
                <a:schemeClr val="lt1"/>
              </a:buClr>
              <a:buSzPts val="1600"/>
              <a:buNone/>
              <a:defRPr sz="1600">
                <a:solidFill>
                  <a:schemeClr val="lt1"/>
                </a:solidFill>
              </a:defRPr>
            </a:lvl4pPr>
            <a:lvl5pPr indent="-228600" lvl="4" marL="2286000" algn="l">
              <a:lnSpc>
                <a:spcPct val="110000"/>
              </a:lnSpc>
              <a:spcBef>
                <a:spcPts val="800"/>
              </a:spcBef>
              <a:spcAft>
                <a:spcPts val="0"/>
              </a:spcAft>
              <a:buClr>
                <a:schemeClr val="lt1"/>
              </a:buClr>
              <a:buSzPts val="1600"/>
              <a:buNone/>
              <a:defRPr sz="1600">
                <a:solidFill>
                  <a:schemeClr val="lt1"/>
                </a:solidFill>
              </a:defRPr>
            </a:lvl5pPr>
            <a:lvl6pPr indent="-228600" lvl="5" marL="2743200" algn="l">
              <a:lnSpc>
                <a:spcPct val="90000"/>
              </a:lnSpc>
              <a:spcBef>
                <a:spcPts val="8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59" name="Google Shape;59;p5"/>
          <p:cNvSpPr/>
          <p:nvPr/>
        </p:nvSpPr>
        <p:spPr>
          <a:xfrm rot="-2700000">
            <a:off x="11209132" y="4448189"/>
            <a:ext cx="999200" cy="1262947"/>
          </a:xfrm>
          <a:custGeom>
            <a:rect b="b" l="l" r="r" t="t"/>
            <a:pathLst>
              <a:path extrusionOk="0" h="1262947" w="99920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E2E57"/>
              </a:gs>
              <a:gs pos="30000">
                <a:srgbClr val="2E2E57"/>
              </a:gs>
              <a:gs pos="40000">
                <a:srgbClr val="444480"/>
              </a:gs>
              <a:gs pos="60000">
                <a:srgbClr val="2E2E57"/>
              </a:gs>
              <a:gs pos="100000">
                <a:schemeClr val="dk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60" name="Google Shape;60;p5"/>
          <p:cNvSpPr/>
          <p:nvPr/>
        </p:nvSpPr>
        <p:spPr>
          <a:xfrm rot="2700000">
            <a:off x="11686937" y="4853516"/>
            <a:ext cx="540000" cy="978284"/>
          </a:xfrm>
          <a:custGeom>
            <a:rect b="b" l="l" r="r" t="t"/>
            <a:pathLst>
              <a:path extrusionOk="0" h="978284" w="54000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6"/>
          <p:cNvSpPr/>
          <p:nvPr/>
        </p:nvSpPr>
        <p:spPr>
          <a:xfrm>
            <a:off x="11069864" y="333375"/>
            <a:ext cx="360000" cy="360000"/>
          </a:xfrm>
          <a:prstGeom prst="ellipse">
            <a:avLst/>
          </a:prstGeom>
          <a:gradFill>
            <a:gsLst>
              <a:gs pos="0">
                <a:schemeClr val="dk2"/>
              </a:gs>
              <a:gs pos="60000">
                <a:schemeClr val="dk2"/>
              </a:gs>
              <a:gs pos="100000">
                <a:srgbClr val="7676B6"/>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63" name="Google Shape;63;p6"/>
          <p:cNvGrpSpPr/>
          <p:nvPr/>
        </p:nvGrpSpPr>
        <p:grpSpPr>
          <a:xfrm>
            <a:off x="233344" y="5384019"/>
            <a:ext cx="828357" cy="828357"/>
            <a:chOff x="2895711" y="1234487"/>
            <a:chExt cx="828357" cy="828357"/>
          </a:xfrm>
        </p:grpSpPr>
        <p:sp>
          <p:nvSpPr>
            <p:cNvPr id="64" name="Google Shape;64;p6"/>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65" name="Google Shape;65;p6"/>
            <p:cNvSpPr/>
            <p:nvPr/>
          </p:nvSpPr>
          <p:spPr>
            <a:xfrm rot="8100000">
              <a:off x="3047090" y="1506466"/>
              <a:ext cx="270000" cy="540000"/>
            </a:xfrm>
            <a:prstGeom prst="ellipse">
              <a:avLst/>
            </a:prstGeom>
            <a:gradFill>
              <a:gsLst>
                <a:gs pos="0">
                  <a:srgbClr val="272749"/>
                </a:gs>
                <a:gs pos="50000">
                  <a:srgbClr val="272749"/>
                </a:gs>
                <a:gs pos="100000">
                  <a:srgbClr val="2E2E5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66" name="Google Shape;66;p6"/>
          <p:cNvSpPr txBox="1"/>
          <p:nvPr>
            <p:ph type="title"/>
          </p:nvPr>
        </p:nvSpPr>
        <p:spPr>
          <a:xfrm>
            <a:off x="550863" y="54927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6"/>
          <p:cNvSpPr txBox="1"/>
          <p:nvPr>
            <p:ph idx="2" type="body"/>
          </p:nvPr>
        </p:nvSpPr>
        <p:spPr>
          <a:xfrm>
            <a:off x="6205538"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7"/>
          <p:cNvSpPr/>
          <p:nvPr/>
        </p:nvSpPr>
        <p:spPr>
          <a:xfrm>
            <a:off x="11091612" y="5893466"/>
            <a:ext cx="360000" cy="360000"/>
          </a:xfrm>
          <a:prstGeom prst="ellipse">
            <a:avLst/>
          </a:prstGeom>
          <a:gradFill>
            <a:gsLst>
              <a:gs pos="0">
                <a:schemeClr val="dk2"/>
              </a:gs>
              <a:gs pos="60000">
                <a:schemeClr val="dk2"/>
              </a:gs>
              <a:gs pos="100000">
                <a:srgbClr val="7676B6"/>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74" name="Google Shape;74;p7"/>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75" name="Google Shape;75;p7"/>
          <p:cNvSpPr txBox="1"/>
          <p:nvPr>
            <p:ph type="title"/>
          </p:nvPr>
        </p:nvSpPr>
        <p:spPr>
          <a:xfrm>
            <a:off x="550862" y="549275"/>
            <a:ext cx="11097551"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
          <p:cNvSpPr txBox="1"/>
          <p:nvPr>
            <p:ph idx="1" type="body"/>
          </p:nvPr>
        </p:nvSpPr>
        <p:spPr>
          <a:xfrm>
            <a:off x="550864" y="1881275"/>
            <a:ext cx="5437186" cy="535354"/>
          </a:xfrm>
          <a:prstGeom prst="rect">
            <a:avLst/>
          </a:prstGeom>
          <a:noFill/>
          <a:ln>
            <a:noFill/>
          </a:ln>
        </p:spPr>
        <p:txBody>
          <a:bodyPr anchorCtr="0" anchor="b" bIns="0" lIns="0" spcFirstLastPara="1" rIns="0" wrap="square" tIns="0">
            <a:norm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Source Sans Pro"/>
                <a:ea typeface="Source Sans Pro"/>
                <a:cs typeface="Source Sans Pro"/>
                <a:sym typeface="Source Sans Pro"/>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7" name="Google Shape;77;p7"/>
          <p:cNvSpPr txBox="1"/>
          <p:nvPr>
            <p:ph idx="2" type="body"/>
          </p:nvPr>
        </p:nvSpPr>
        <p:spPr>
          <a:xfrm>
            <a:off x="550863" y="2577270"/>
            <a:ext cx="5429114"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7"/>
          <p:cNvSpPr txBox="1"/>
          <p:nvPr>
            <p:ph idx="3" type="body"/>
          </p:nvPr>
        </p:nvSpPr>
        <p:spPr>
          <a:xfrm>
            <a:off x="6212024" y="1881275"/>
            <a:ext cx="5436392" cy="535354"/>
          </a:xfrm>
          <a:prstGeom prst="rect">
            <a:avLst/>
          </a:prstGeom>
          <a:noFill/>
          <a:ln>
            <a:noFill/>
          </a:ln>
        </p:spPr>
        <p:txBody>
          <a:bodyPr anchorCtr="0" anchor="b" bIns="0" lIns="0" spcFirstLastPara="1" rIns="0" wrap="square" tIns="0">
            <a:normAutofit/>
          </a:bodyPr>
          <a:lstStyle>
            <a:lvl1pPr indent="-317500" lvl="0" marL="457200" algn="l">
              <a:lnSpc>
                <a:spcPct val="110000"/>
              </a:lnSpc>
              <a:spcBef>
                <a:spcPts val="1000"/>
              </a:spcBef>
              <a:spcAft>
                <a:spcPts val="0"/>
              </a:spcAft>
              <a:buClr>
                <a:schemeClr val="lt1"/>
              </a:buClr>
              <a:buSzPts val="1400"/>
              <a:buChar char="•"/>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7"/>
          <p:cNvSpPr txBox="1"/>
          <p:nvPr>
            <p:ph idx="4" type="body"/>
          </p:nvPr>
        </p:nvSpPr>
        <p:spPr>
          <a:xfrm>
            <a:off x="6212023" y="2577270"/>
            <a:ext cx="5436391"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grpSp>
        <p:nvGrpSpPr>
          <p:cNvPr id="88" name="Google Shape;88;p9"/>
          <p:cNvGrpSpPr/>
          <p:nvPr/>
        </p:nvGrpSpPr>
        <p:grpSpPr>
          <a:xfrm>
            <a:off x="4752748" y="4823504"/>
            <a:ext cx="1656714" cy="1656714"/>
            <a:chOff x="2481534" y="2139594"/>
            <a:chExt cx="1656714" cy="1656714"/>
          </a:xfrm>
        </p:grpSpPr>
        <p:sp>
          <p:nvSpPr>
            <p:cNvPr id="89" name="Google Shape;89;p9"/>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0" name="Google Shape;90;p9"/>
            <p:cNvSpPr/>
            <p:nvPr/>
          </p:nvSpPr>
          <p:spPr>
            <a:xfrm rot="8100000">
              <a:off x="2784291" y="2683551"/>
              <a:ext cx="540000" cy="1080000"/>
            </a:xfrm>
            <a:prstGeom prst="ellipse">
              <a:avLst/>
            </a:prstGeom>
            <a:gradFill>
              <a:gsLst>
                <a:gs pos="0">
                  <a:srgbClr val="272749"/>
                </a:gs>
                <a:gs pos="50000">
                  <a:srgbClr val="272749"/>
                </a:gs>
                <a:gs pos="100000">
                  <a:srgbClr val="2E2E5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91" name="Google Shape;91;p9"/>
          <p:cNvSpPr txBox="1"/>
          <p:nvPr>
            <p:ph type="title"/>
          </p:nvPr>
        </p:nvSpPr>
        <p:spPr>
          <a:xfrm>
            <a:off x="550863" y="549275"/>
            <a:ext cx="11090275"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9"/>
          <p:cNvSpPr txBox="1"/>
          <p:nvPr>
            <p:ph idx="1" type="body"/>
          </p:nvPr>
        </p:nvSpPr>
        <p:spPr>
          <a:xfrm>
            <a:off x="4295775" y="1750060"/>
            <a:ext cx="7345362" cy="4342765"/>
          </a:xfrm>
          <a:prstGeom prst="rect">
            <a:avLst/>
          </a:prstGeom>
          <a:noFill/>
          <a:ln>
            <a:noFill/>
          </a:ln>
        </p:spPr>
        <p:txBody>
          <a:bodyPr anchorCtr="0" anchor="t" bIns="0" lIns="0" spcFirstLastPara="1" rIns="0" wrap="square" tIns="0">
            <a:norm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3" name="Google Shape;93;p9"/>
          <p:cNvSpPr txBox="1"/>
          <p:nvPr>
            <p:ph idx="2" type="body"/>
          </p:nvPr>
        </p:nvSpPr>
        <p:spPr>
          <a:xfrm>
            <a:off x="550863" y="1750060"/>
            <a:ext cx="3565525" cy="434276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4" name="Google Shape;94;p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7" name="Shape 97"/>
        <p:cNvGrpSpPr/>
        <p:nvPr/>
      </p:nvGrpSpPr>
      <p:grpSpPr>
        <a:xfrm>
          <a:off x="0" y="0"/>
          <a:ext cx="0" cy="0"/>
          <a:chOff x="0" y="0"/>
          <a:chExt cx="0" cy="0"/>
        </a:xfrm>
      </p:grpSpPr>
      <p:grpSp>
        <p:nvGrpSpPr>
          <p:cNvPr id="98" name="Google Shape;98;p10"/>
          <p:cNvGrpSpPr/>
          <p:nvPr/>
        </p:nvGrpSpPr>
        <p:grpSpPr>
          <a:xfrm>
            <a:off x="220889" y="4984670"/>
            <a:ext cx="897877" cy="934082"/>
            <a:chOff x="5129684" y="1232940"/>
            <a:chExt cx="897877" cy="934082"/>
          </a:xfrm>
        </p:grpSpPr>
        <p:sp>
          <p:nvSpPr>
            <p:cNvPr id="99" name="Google Shape;99;p10"/>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E2E57">
                    <a:alpha val="20000"/>
                  </a:srgbClr>
                </a:gs>
                <a:gs pos="20000">
                  <a:srgbClr val="2E2E57">
                    <a:alpha val="20000"/>
                  </a:srgbClr>
                </a:gs>
                <a:gs pos="100000">
                  <a:srgbClr val="93B8DB">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00" name="Google Shape;100;p10"/>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E2E57">
                    <a:alpha val="20000"/>
                  </a:srgbClr>
                </a:gs>
                <a:gs pos="20000">
                  <a:srgbClr val="2E2E57">
                    <a:alpha val="20000"/>
                  </a:srgbClr>
                </a:gs>
                <a:gs pos="100000">
                  <a:srgbClr val="93B8DB">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01" name="Google Shape;101;p10"/>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E2E57">
                    <a:alpha val="20000"/>
                  </a:srgbClr>
                </a:gs>
                <a:gs pos="20000">
                  <a:srgbClr val="2E2E57">
                    <a:alpha val="20000"/>
                  </a:srgbClr>
                </a:gs>
                <a:gs pos="100000">
                  <a:srgbClr val="93B8DB">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02" name="Google Shape;102;p10"/>
          <p:cNvSpPr txBox="1"/>
          <p:nvPr>
            <p:ph type="title"/>
          </p:nvPr>
        </p:nvSpPr>
        <p:spPr>
          <a:xfrm>
            <a:off x="550863" y="575409"/>
            <a:ext cx="4500562"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0"/>
          <p:cNvSpPr/>
          <p:nvPr>
            <p:ph idx="2" type="pic"/>
          </p:nvPr>
        </p:nvSpPr>
        <p:spPr>
          <a:xfrm>
            <a:off x="5267324" y="575409"/>
            <a:ext cx="6373813" cy="5733316"/>
          </a:xfrm>
          <a:prstGeom prst="rect">
            <a:avLst/>
          </a:prstGeom>
          <a:noFill/>
          <a:ln>
            <a:noFill/>
          </a:ln>
        </p:spPr>
      </p:sp>
      <p:sp>
        <p:nvSpPr>
          <p:cNvPr id="104" name="Google Shape;104;p10"/>
          <p:cNvSpPr txBox="1"/>
          <p:nvPr>
            <p:ph idx="1" type="body"/>
          </p:nvPr>
        </p:nvSpPr>
        <p:spPr>
          <a:xfrm>
            <a:off x="550863" y="1776195"/>
            <a:ext cx="4500562" cy="45325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5" name="Google Shape;105;p1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50863" y="550800"/>
            <a:ext cx="11090275" cy="133305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4800"/>
              <a:buFont typeface="Arial"/>
              <a:buNone/>
              <a:defRPr b="0" i="0" sz="4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50863" y="2113862"/>
            <a:ext cx="11091600" cy="3978963"/>
          </a:xfrm>
          <a:prstGeom prst="rect">
            <a:avLst/>
          </a:prstGeom>
          <a:noFill/>
          <a:ln>
            <a:noFill/>
          </a:ln>
        </p:spPr>
        <p:txBody>
          <a:bodyPr anchorCtr="0" anchor="t" bIns="0" lIns="0" spcFirstLastPara="1" rIns="0" wrap="square" tIns="0">
            <a:normAutofit/>
          </a:bodyPr>
          <a:lstStyle>
            <a:lvl1pPr indent="-355600" lvl="0" marL="457200" marR="0" rtl="0" algn="l">
              <a:lnSpc>
                <a:spcPct val="110000"/>
              </a:lnSpc>
              <a:spcBef>
                <a:spcPts val="10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1pPr>
            <a:lvl2pPr indent="-317500" lvl="1" marL="9144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2pPr>
            <a:lvl3pPr indent="-317500" lvl="2" marL="13716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3pPr>
            <a:lvl4pPr indent="-317500" lvl="3" marL="18288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110000"/>
              </a:lnSpc>
              <a:spcBef>
                <a:spcPts val="8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9pPr>
          </a:lstStyle>
          <a:p/>
        </p:txBody>
      </p:sp>
      <p:sp>
        <p:nvSpPr>
          <p:cNvPr id="8" name="Google Shape;8;p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9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9" name="Google Shape;9;p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9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10" name="Google Shape;10;p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900" u="none" cap="none" strike="noStrike">
                <a:solidFill>
                  <a:schemeClr val="lt1"/>
                </a:solidFill>
                <a:latin typeface="Source Sans Pro"/>
                <a:ea typeface="Source Sans Pro"/>
                <a:cs typeface="Source Sans Pro"/>
                <a:sym typeface="Source Sans Pro"/>
              </a:defRPr>
            </a:lvl1pPr>
            <a:lvl2pPr indent="0" lvl="1" marL="0" marR="0" rtl="0" algn="r">
              <a:spcBef>
                <a:spcPts val="0"/>
              </a:spcBef>
              <a:buNone/>
              <a:defRPr b="0" i="0" sz="900" u="none" cap="none" strike="noStrike">
                <a:solidFill>
                  <a:schemeClr val="lt1"/>
                </a:solidFill>
                <a:latin typeface="Source Sans Pro"/>
                <a:ea typeface="Source Sans Pro"/>
                <a:cs typeface="Source Sans Pro"/>
                <a:sym typeface="Source Sans Pro"/>
              </a:defRPr>
            </a:lvl2pPr>
            <a:lvl3pPr indent="0" lvl="2" marL="0" marR="0" rtl="0" algn="r">
              <a:spcBef>
                <a:spcPts val="0"/>
              </a:spcBef>
              <a:buNone/>
              <a:defRPr b="0" i="0" sz="900" u="none" cap="none" strike="noStrike">
                <a:solidFill>
                  <a:schemeClr val="lt1"/>
                </a:solidFill>
                <a:latin typeface="Source Sans Pro"/>
                <a:ea typeface="Source Sans Pro"/>
                <a:cs typeface="Source Sans Pro"/>
                <a:sym typeface="Source Sans Pro"/>
              </a:defRPr>
            </a:lvl3pPr>
            <a:lvl4pPr indent="0" lvl="3" marL="0" marR="0" rtl="0" algn="r">
              <a:spcBef>
                <a:spcPts val="0"/>
              </a:spcBef>
              <a:buNone/>
              <a:defRPr b="0" i="0" sz="900" u="none" cap="none" strike="noStrike">
                <a:solidFill>
                  <a:schemeClr val="lt1"/>
                </a:solidFill>
                <a:latin typeface="Source Sans Pro"/>
                <a:ea typeface="Source Sans Pro"/>
                <a:cs typeface="Source Sans Pro"/>
                <a:sym typeface="Source Sans Pro"/>
              </a:defRPr>
            </a:lvl4pPr>
            <a:lvl5pPr indent="0" lvl="4" marL="0" marR="0" rtl="0" algn="r">
              <a:spcBef>
                <a:spcPts val="0"/>
              </a:spcBef>
              <a:buNone/>
              <a:defRPr b="0" i="0" sz="900" u="none" cap="none" strike="noStrike">
                <a:solidFill>
                  <a:schemeClr val="lt1"/>
                </a:solidFill>
                <a:latin typeface="Source Sans Pro"/>
                <a:ea typeface="Source Sans Pro"/>
                <a:cs typeface="Source Sans Pro"/>
                <a:sym typeface="Source Sans Pro"/>
              </a:defRPr>
            </a:lvl5pPr>
            <a:lvl6pPr indent="0" lvl="5" marL="0" marR="0" rtl="0" algn="r">
              <a:spcBef>
                <a:spcPts val="0"/>
              </a:spcBef>
              <a:buNone/>
              <a:defRPr b="0" i="0" sz="900" u="none" cap="none" strike="noStrike">
                <a:solidFill>
                  <a:schemeClr val="lt1"/>
                </a:solidFill>
                <a:latin typeface="Source Sans Pro"/>
                <a:ea typeface="Source Sans Pro"/>
                <a:cs typeface="Source Sans Pro"/>
                <a:sym typeface="Source Sans Pro"/>
              </a:defRPr>
            </a:lvl6pPr>
            <a:lvl7pPr indent="0" lvl="6" marL="0" marR="0" rtl="0" algn="r">
              <a:spcBef>
                <a:spcPts val="0"/>
              </a:spcBef>
              <a:buNone/>
              <a:defRPr b="0" i="0" sz="900" u="none" cap="none" strike="noStrike">
                <a:solidFill>
                  <a:schemeClr val="lt1"/>
                </a:solidFill>
                <a:latin typeface="Source Sans Pro"/>
                <a:ea typeface="Source Sans Pro"/>
                <a:cs typeface="Source Sans Pro"/>
                <a:sym typeface="Source Sans Pro"/>
              </a:defRPr>
            </a:lvl7pPr>
            <a:lvl8pPr indent="0" lvl="7" marL="0" marR="0" rtl="0" algn="r">
              <a:spcBef>
                <a:spcPts val="0"/>
              </a:spcBef>
              <a:buNone/>
              <a:defRPr b="0" i="0" sz="900" u="none" cap="none" strike="noStrike">
                <a:solidFill>
                  <a:schemeClr val="lt1"/>
                </a:solidFill>
                <a:latin typeface="Source Sans Pro"/>
                <a:ea typeface="Source Sans Pro"/>
                <a:cs typeface="Source Sans Pro"/>
                <a:sym typeface="Source Sans Pro"/>
              </a:defRPr>
            </a:lvl8pPr>
            <a:lvl9pPr indent="0" lvl="8" marL="0" marR="0" rtl="0" algn="r">
              <a:spcBef>
                <a:spcPts val="0"/>
              </a:spcBef>
              <a:buNone/>
              <a:defRPr b="0" i="0" sz="9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3" name="Shape 123"/>
        <p:cNvGrpSpPr/>
        <p:nvPr/>
      </p:nvGrpSpPr>
      <p:grpSpPr>
        <a:xfrm>
          <a:off x="0" y="0"/>
          <a:ext cx="0" cy="0"/>
          <a:chOff x="0" y="0"/>
          <a:chExt cx="0" cy="0"/>
        </a:xfrm>
      </p:grpSpPr>
      <p:sp>
        <p:nvSpPr>
          <p:cNvPr id="124" name="Google Shape;124;p13"/>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E2E57"/>
              </a:gs>
              <a:gs pos="30000">
                <a:srgbClr val="2E2E57"/>
              </a:gs>
              <a:gs pos="40000">
                <a:srgbClr val="444480"/>
              </a:gs>
              <a:gs pos="60000">
                <a:srgbClr val="2E2E57"/>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5" name="Google Shape;125;p13"/>
          <p:cNvSpPr/>
          <p:nvPr/>
        </p:nvSpPr>
        <p:spPr>
          <a:xfrm rot="8100000">
            <a:off x="626845" y="828962"/>
            <a:ext cx="540000" cy="1080000"/>
          </a:xfrm>
          <a:prstGeom prst="ellipse">
            <a:avLst/>
          </a:prstGeom>
          <a:gradFill>
            <a:gsLst>
              <a:gs pos="0">
                <a:srgbClr val="272749"/>
              </a:gs>
              <a:gs pos="50000">
                <a:srgbClr val="272749"/>
              </a:gs>
              <a:gs pos="100000">
                <a:srgbClr val="2E2E5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6" name="Google Shape;126;p13"/>
          <p:cNvSpPr/>
          <p:nvPr/>
        </p:nvSpPr>
        <p:spPr>
          <a:xfrm>
            <a:off x="1800802" y="2472855"/>
            <a:ext cx="360000" cy="360000"/>
          </a:xfrm>
          <a:prstGeom prst="ellipse">
            <a:avLst/>
          </a:prstGeom>
          <a:gradFill>
            <a:gsLst>
              <a:gs pos="0">
                <a:schemeClr val="dk2"/>
              </a:gs>
              <a:gs pos="60000">
                <a:schemeClr val="dk2"/>
              </a:gs>
              <a:gs pos="100000">
                <a:srgbClr val="7676B6"/>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127" name="Google Shape;127;p13"/>
          <p:cNvGrpSpPr/>
          <p:nvPr/>
        </p:nvGrpSpPr>
        <p:grpSpPr>
          <a:xfrm>
            <a:off x="1292493" y="4299807"/>
            <a:ext cx="2083885" cy="2083885"/>
            <a:chOff x="4842143" y="3556857"/>
            <a:chExt cx="2083885" cy="2083885"/>
          </a:xfrm>
        </p:grpSpPr>
        <p:sp>
          <p:nvSpPr>
            <p:cNvPr id="128" name="Google Shape;128;p13"/>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9" name="Google Shape;129;p13"/>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676B6">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0" name="Google Shape;130;p13"/>
            <p:cNvSpPr/>
            <p:nvPr/>
          </p:nvSpPr>
          <p:spPr>
            <a:xfrm flipH="1" rot="2700000">
              <a:off x="6040374" y="3601683"/>
              <a:ext cx="107098" cy="466589"/>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1" name="Google Shape;131;p13"/>
            <p:cNvSpPr/>
            <p:nvPr/>
          </p:nvSpPr>
          <p:spPr>
            <a:xfrm flipH="1" rot="2700000">
              <a:off x="5059348" y="4582709"/>
              <a:ext cx="107098" cy="466589"/>
            </a:xfrm>
            <a:prstGeom prst="ellipse">
              <a:avLst/>
            </a:prstGeom>
            <a:solidFill>
              <a:srgbClr val="2E2E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32" name="Google Shape;132;p1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descr="People Discussing" id="133" name="Google Shape;133;p13"/>
          <p:cNvPicPr preferRelativeResize="0"/>
          <p:nvPr/>
        </p:nvPicPr>
        <p:blipFill rotWithShape="1">
          <a:blip r:embed="rId3">
            <a:alphaModFix/>
          </a:blip>
          <a:srcRect b="-1" l="0" r="-1" t="284"/>
          <a:stretch/>
        </p:blipFill>
        <p:spPr>
          <a:xfrm>
            <a:off x="20" y="1"/>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134" name="Google Shape;134;p13"/>
          <p:cNvSpPr/>
          <p:nvPr/>
        </p:nvSpPr>
        <p:spPr>
          <a:xfrm rot="10800000">
            <a:off x="4499100" y="-2"/>
            <a:ext cx="7859700" cy="6858000"/>
          </a:xfrm>
          <a:prstGeom prst="rect">
            <a:avLst/>
          </a:prstGeom>
          <a:gradFill>
            <a:gsLst>
              <a:gs pos="0">
                <a:srgbClr val="21213D">
                  <a:alpha val="0"/>
                </a:srgbClr>
              </a:gs>
              <a:gs pos="50000">
                <a:srgbClr val="21213D">
                  <a:alpha val="60000"/>
                </a:srgbClr>
              </a:gs>
              <a:gs pos="100000">
                <a:srgbClr val="21213D">
                  <a:alpha val="6000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5" name="Google Shape;135;p13"/>
          <p:cNvSpPr txBox="1"/>
          <p:nvPr>
            <p:ph type="title"/>
          </p:nvPr>
        </p:nvSpPr>
        <p:spPr>
          <a:xfrm>
            <a:off x="8223888" y="382450"/>
            <a:ext cx="3565500" cy="28872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100"/>
              <a:buFont typeface="Times New Roman"/>
              <a:buNone/>
            </a:pPr>
            <a:r>
              <a:rPr b="1" lang="en-US" sz="4100">
                <a:solidFill>
                  <a:schemeClr val="lt1"/>
                </a:solidFill>
                <a:latin typeface="Times New Roman"/>
                <a:ea typeface="Times New Roman"/>
                <a:cs typeface="Times New Roman"/>
                <a:sym typeface="Times New Roman"/>
              </a:rPr>
              <a:t>Unleashing the Power of Predictive Analysis on Company Data</a:t>
            </a:r>
            <a:endParaRPr b="1"/>
          </a:p>
        </p:txBody>
      </p:sp>
      <p:sp>
        <p:nvSpPr>
          <p:cNvPr id="136" name="Google Shape;136;p13"/>
          <p:cNvSpPr/>
          <p:nvPr/>
        </p:nvSpPr>
        <p:spPr>
          <a:xfrm>
            <a:off x="0" y="5773729"/>
            <a:ext cx="12192000" cy="1084271"/>
          </a:xfrm>
          <a:prstGeom prst="rect">
            <a:avLst/>
          </a:prstGeom>
          <a:gradFill>
            <a:gsLst>
              <a:gs pos="0">
                <a:srgbClr val="21213D">
                  <a:alpha val="0"/>
                </a:srgbClr>
              </a:gs>
              <a:gs pos="28000">
                <a:srgbClr val="21213D">
                  <a:alpha val="0"/>
                </a:srgbClr>
              </a:gs>
              <a:gs pos="90000">
                <a:srgbClr val="21213D">
                  <a:alpha val="60000"/>
                </a:srgbClr>
              </a:gs>
              <a:gs pos="100000">
                <a:srgbClr val="21213D">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id="137" name="Google Shape;137;p13"/>
          <p:cNvPicPr preferRelativeResize="0"/>
          <p:nvPr/>
        </p:nvPicPr>
        <p:blipFill>
          <a:blip r:embed="rId4">
            <a:alphaModFix/>
          </a:blip>
          <a:stretch>
            <a:fillRect/>
          </a:stretch>
        </p:blipFill>
        <p:spPr>
          <a:xfrm>
            <a:off x="324100" y="3714589"/>
            <a:ext cx="3565500" cy="2425185"/>
          </a:xfrm>
          <a:prstGeom prst="rect">
            <a:avLst/>
          </a:prstGeom>
          <a:noFill/>
          <a:ln>
            <a:noFill/>
          </a:ln>
        </p:spPr>
      </p:pic>
      <p:sp>
        <p:nvSpPr>
          <p:cNvPr id="138" name="Google Shape;138;p13"/>
          <p:cNvSpPr txBox="1"/>
          <p:nvPr/>
        </p:nvSpPr>
        <p:spPr>
          <a:xfrm>
            <a:off x="9494875" y="4076675"/>
            <a:ext cx="24879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Team members:</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Harshini Parepally</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Keerthana Panyala</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Vishal Kanna</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Aaditya S</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Mohanish Pradeep</a:t>
            </a:r>
            <a:endParaRPr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lt1"/>
                </a:solidFill>
                <a:latin typeface="Times New Roman"/>
                <a:ea typeface="Times New Roman"/>
                <a:cs typeface="Times New Roman"/>
                <a:sym typeface="Times New Roman"/>
              </a:rPr>
              <a:t>Kushagra Rastogi</a:t>
            </a:r>
            <a:endParaRPr sz="19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101600" y="132475"/>
            <a:ext cx="11090400" cy="1131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US" sz="4100">
                <a:latin typeface="Times New Roman"/>
                <a:ea typeface="Times New Roman"/>
                <a:cs typeface="Times New Roman"/>
                <a:sym typeface="Times New Roman"/>
              </a:rPr>
              <a:t>Analysis by Geography</a:t>
            </a:r>
            <a:endParaRPr b="1" sz="4100">
              <a:latin typeface="Times New Roman"/>
              <a:ea typeface="Times New Roman"/>
              <a:cs typeface="Times New Roman"/>
              <a:sym typeface="Times New Roman"/>
            </a:endParaRPr>
          </a:p>
        </p:txBody>
      </p:sp>
      <p:pic>
        <p:nvPicPr>
          <p:cNvPr id="204" name="Google Shape;204;p22"/>
          <p:cNvPicPr preferRelativeResize="0"/>
          <p:nvPr/>
        </p:nvPicPr>
        <p:blipFill>
          <a:blip r:embed="rId3">
            <a:alphaModFix/>
          </a:blip>
          <a:stretch>
            <a:fillRect/>
          </a:stretch>
        </p:blipFill>
        <p:spPr>
          <a:xfrm>
            <a:off x="331225" y="783824"/>
            <a:ext cx="4933750" cy="3170550"/>
          </a:xfrm>
          <a:prstGeom prst="rect">
            <a:avLst/>
          </a:prstGeom>
          <a:noFill/>
          <a:ln>
            <a:noFill/>
          </a:ln>
        </p:spPr>
      </p:pic>
      <p:pic>
        <p:nvPicPr>
          <p:cNvPr id="205" name="Google Shape;205;p22"/>
          <p:cNvPicPr preferRelativeResize="0"/>
          <p:nvPr/>
        </p:nvPicPr>
        <p:blipFill>
          <a:blip r:embed="rId4">
            <a:alphaModFix/>
          </a:blip>
          <a:stretch>
            <a:fillRect/>
          </a:stretch>
        </p:blipFill>
        <p:spPr>
          <a:xfrm>
            <a:off x="5675125" y="910825"/>
            <a:ext cx="5263750" cy="3170550"/>
          </a:xfrm>
          <a:prstGeom prst="rect">
            <a:avLst/>
          </a:prstGeom>
          <a:noFill/>
          <a:ln>
            <a:noFill/>
          </a:ln>
        </p:spPr>
      </p:pic>
      <p:pic>
        <p:nvPicPr>
          <p:cNvPr id="206" name="Google Shape;206;p22"/>
          <p:cNvPicPr preferRelativeResize="0"/>
          <p:nvPr/>
        </p:nvPicPr>
        <p:blipFill>
          <a:blip r:embed="rId5">
            <a:alphaModFix/>
          </a:blip>
          <a:stretch>
            <a:fillRect/>
          </a:stretch>
        </p:blipFill>
        <p:spPr>
          <a:xfrm>
            <a:off x="331224" y="4222500"/>
            <a:ext cx="5104350" cy="2505075"/>
          </a:xfrm>
          <a:prstGeom prst="rect">
            <a:avLst/>
          </a:prstGeom>
          <a:noFill/>
          <a:ln>
            <a:noFill/>
          </a:ln>
        </p:spPr>
      </p:pic>
      <p:sp>
        <p:nvSpPr>
          <p:cNvPr id="207" name="Google Shape;207;p22"/>
          <p:cNvSpPr txBox="1"/>
          <p:nvPr/>
        </p:nvSpPr>
        <p:spPr>
          <a:xfrm>
            <a:off x="5873050" y="4493000"/>
            <a:ext cx="5700900" cy="1486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1900">
                <a:solidFill>
                  <a:srgbClr val="FFFFFF"/>
                </a:solidFill>
                <a:latin typeface="Times New Roman"/>
                <a:ea typeface="Times New Roman"/>
                <a:cs typeface="Times New Roman"/>
                <a:sym typeface="Times New Roman"/>
              </a:rPr>
              <a:t>The spread form sells the most among table spreads, keeping up with trends of the overall market. This is true for the plains region, south east region and the mid south region</a:t>
            </a:r>
            <a:endParaRPr sz="2100">
              <a:solidFill>
                <a:srgbClr val="FFFFFF"/>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550862" y="549275"/>
            <a:ext cx="11091600" cy="133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4100">
                <a:latin typeface="Times New Roman"/>
                <a:ea typeface="Times New Roman"/>
                <a:cs typeface="Times New Roman"/>
                <a:sym typeface="Times New Roman"/>
              </a:rPr>
              <a:t>Prediction for 2023 (Margarine)</a:t>
            </a:r>
            <a:endParaRPr sz="4100">
              <a:latin typeface="Times New Roman"/>
              <a:ea typeface="Times New Roman"/>
              <a:cs typeface="Times New Roman"/>
              <a:sym typeface="Times New Roman"/>
            </a:endParaRPr>
          </a:p>
        </p:txBody>
      </p:sp>
      <p:sp>
        <p:nvSpPr>
          <p:cNvPr id="213" name="Google Shape;213;p23"/>
          <p:cNvSpPr txBox="1"/>
          <p:nvPr>
            <p:ph idx="1" type="body"/>
          </p:nvPr>
        </p:nvSpPr>
        <p:spPr>
          <a:xfrm>
            <a:off x="550863" y="2113199"/>
            <a:ext cx="11090400" cy="3979500"/>
          </a:xfrm>
          <a:prstGeom prst="rect">
            <a:avLst/>
          </a:prstGeom>
        </p:spPr>
        <p:txBody>
          <a:bodyPr anchorCtr="0" anchor="t" bIns="0" lIns="0" spcFirstLastPara="1" rIns="0" wrap="square" tIns="0">
            <a:normAutofit/>
          </a:bodyPr>
          <a:lstStyle/>
          <a:p>
            <a:pPr indent="0" lvl="0" marL="0" rtl="0" algn="l">
              <a:spcBef>
                <a:spcPts val="1000"/>
              </a:spcBef>
              <a:spcAft>
                <a:spcPts val="800"/>
              </a:spcAft>
              <a:buNone/>
            </a:pPr>
            <a:r>
              <a:t/>
            </a:r>
            <a:endParaRPr/>
          </a:p>
        </p:txBody>
      </p:sp>
      <p:graphicFrame>
        <p:nvGraphicFramePr>
          <p:cNvPr id="214" name="Google Shape;214;p23"/>
          <p:cNvGraphicFramePr/>
          <p:nvPr/>
        </p:nvGraphicFramePr>
        <p:xfrm>
          <a:off x="952500" y="2476500"/>
          <a:ext cx="3000000" cy="3000000"/>
        </p:xfrm>
        <a:graphic>
          <a:graphicData uri="http://schemas.openxmlformats.org/drawingml/2006/table">
            <a:tbl>
              <a:tblPr>
                <a:noFill/>
                <a:tableStyleId>{7732E2EA-D547-4214-85D3-65D1A0993A44}</a:tableStyleId>
              </a:tblPr>
              <a:tblGrid>
                <a:gridCol w="5143500"/>
                <a:gridCol w="5143500"/>
              </a:tblGrid>
              <a:tr h="381000">
                <a:tc>
                  <a:txBody>
                    <a:bodyPr/>
                    <a:lstStyle/>
                    <a:p>
                      <a:pPr indent="0" lvl="0" marL="0" rtl="0" algn="just">
                        <a:spcBef>
                          <a:spcPts val="0"/>
                        </a:spcBef>
                        <a:spcAft>
                          <a:spcPts val="0"/>
                        </a:spcAft>
                        <a:buNone/>
                      </a:pPr>
                      <a:r>
                        <a:rPr b="1" lang="en-US" sz="2400">
                          <a:solidFill>
                            <a:schemeClr val="lt1"/>
                          </a:solidFill>
                          <a:latin typeface="Times New Roman"/>
                          <a:ea typeface="Times New Roman"/>
                          <a:cs typeface="Times New Roman"/>
                          <a:sym typeface="Times New Roman"/>
                        </a:rPr>
                        <a:t>Brand</a:t>
                      </a:r>
                      <a:endParaRPr b="1"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b="1" lang="en-US" sz="2400">
                          <a:solidFill>
                            <a:schemeClr val="lt1"/>
                          </a:solidFill>
                          <a:latin typeface="Times New Roman"/>
                          <a:ea typeface="Times New Roman"/>
                          <a:cs typeface="Times New Roman"/>
                          <a:sym typeface="Times New Roman"/>
                        </a:rPr>
                        <a:t>Market Share Prediction 2023</a:t>
                      </a:r>
                      <a:endParaRPr b="1"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300">
                          <a:solidFill>
                            <a:schemeClr val="lt1"/>
                          </a:solidFill>
                          <a:latin typeface="Times New Roman"/>
                          <a:ea typeface="Times New Roman"/>
                          <a:cs typeface="Times New Roman"/>
                          <a:sym typeface="Times New Roman"/>
                        </a:rPr>
                        <a:t>Blue Bonnet</a:t>
                      </a:r>
                      <a:endParaRPr sz="23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8.87%</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Smart Balance</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7.2%</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Earth Balance</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5.63%</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Parkay</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3.3%</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550862" y="549275"/>
            <a:ext cx="11091600" cy="133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4100">
                <a:latin typeface="Times New Roman"/>
                <a:ea typeface="Times New Roman"/>
                <a:cs typeface="Times New Roman"/>
                <a:sym typeface="Times New Roman"/>
              </a:rPr>
              <a:t>Prediction for 2023 (Total Market Share)</a:t>
            </a:r>
            <a:endParaRPr sz="4100">
              <a:latin typeface="Times New Roman"/>
              <a:ea typeface="Times New Roman"/>
              <a:cs typeface="Times New Roman"/>
              <a:sym typeface="Times New Roman"/>
            </a:endParaRPr>
          </a:p>
        </p:txBody>
      </p:sp>
      <p:sp>
        <p:nvSpPr>
          <p:cNvPr id="220" name="Google Shape;220;p24"/>
          <p:cNvSpPr txBox="1"/>
          <p:nvPr>
            <p:ph idx="1" type="body"/>
          </p:nvPr>
        </p:nvSpPr>
        <p:spPr>
          <a:xfrm>
            <a:off x="550863" y="2113199"/>
            <a:ext cx="11090400" cy="3979500"/>
          </a:xfrm>
          <a:prstGeom prst="rect">
            <a:avLst/>
          </a:prstGeom>
        </p:spPr>
        <p:txBody>
          <a:bodyPr anchorCtr="0" anchor="t" bIns="0" lIns="0" spcFirstLastPara="1" rIns="0" wrap="square" tIns="0">
            <a:normAutofit/>
          </a:bodyPr>
          <a:lstStyle/>
          <a:p>
            <a:pPr indent="0" lvl="0" marL="0" rtl="0" algn="l">
              <a:spcBef>
                <a:spcPts val="1000"/>
              </a:spcBef>
              <a:spcAft>
                <a:spcPts val="800"/>
              </a:spcAft>
              <a:buNone/>
            </a:pPr>
            <a:r>
              <a:t/>
            </a:r>
            <a:endParaRPr/>
          </a:p>
        </p:txBody>
      </p:sp>
      <p:graphicFrame>
        <p:nvGraphicFramePr>
          <p:cNvPr id="221" name="Google Shape;221;p24"/>
          <p:cNvGraphicFramePr/>
          <p:nvPr/>
        </p:nvGraphicFramePr>
        <p:xfrm>
          <a:off x="952500" y="2476500"/>
          <a:ext cx="3000000" cy="3000000"/>
        </p:xfrm>
        <a:graphic>
          <a:graphicData uri="http://schemas.openxmlformats.org/drawingml/2006/table">
            <a:tbl>
              <a:tblPr>
                <a:noFill/>
                <a:tableStyleId>{7732E2EA-D547-4214-85D3-65D1A0993A44}</a:tableStyleId>
              </a:tblPr>
              <a:tblGrid>
                <a:gridCol w="5143500"/>
                <a:gridCol w="5143500"/>
              </a:tblGrid>
              <a:tr h="381000">
                <a:tc>
                  <a:txBody>
                    <a:bodyPr/>
                    <a:lstStyle/>
                    <a:p>
                      <a:pPr indent="0" lvl="0" marL="0" rtl="0" algn="just">
                        <a:spcBef>
                          <a:spcPts val="0"/>
                        </a:spcBef>
                        <a:spcAft>
                          <a:spcPts val="0"/>
                        </a:spcAft>
                        <a:buNone/>
                      </a:pPr>
                      <a:r>
                        <a:rPr b="1" lang="en-US" sz="2400">
                          <a:solidFill>
                            <a:schemeClr val="lt1"/>
                          </a:solidFill>
                          <a:latin typeface="Times New Roman"/>
                          <a:ea typeface="Times New Roman"/>
                          <a:cs typeface="Times New Roman"/>
                          <a:sym typeface="Times New Roman"/>
                        </a:rPr>
                        <a:t>Brand</a:t>
                      </a:r>
                      <a:endParaRPr b="1"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b="1" lang="en-US" sz="2400">
                          <a:solidFill>
                            <a:schemeClr val="lt1"/>
                          </a:solidFill>
                          <a:latin typeface="Times New Roman"/>
                          <a:ea typeface="Times New Roman"/>
                          <a:cs typeface="Times New Roman"/>
                          <a:sym typeface="Times New Roman"/>
                        </a:rPr>
                        <a:t>Market Share Prediction 2023</a:t>
                      </a:r>
                      <a:endParaRPr b="1"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300">
                          <a:solidFill>
                            <a:schemeClr val="lt1"/>
                          </a:solidFill>
                          <a:latin typeface="Times New Roman"/>
                          <a:ea typeface="Times New Roman"/>
                          <a:cs typeface="Times New Roman"/>
                          <a:sym typeface="Times New Roman"/>
                        </a:rPr>
                        <a:t>Blue Bonnet</a:t>
                      </a:r>
                      <a:endParaRPr sz="23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2.66%</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Smart Balance</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2.14%</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Earth Balance</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1.78%</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81000">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Parkay</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just">
                        <a:spcBef>
                          <a:spcPts val="0"/>
                        </a:spcBef>
                        <a:spcAft>
                          <a:spcPts val="0"/>
                        </a:spcAft>
                        <a:buNone/>
                      </a:pPr>
                      <a:r>
                        <a:rPr lang="en-US" sz="2400">
                          <a:solidFill>
                            <a:schemeClr val="lt1"/>
                          </a:solidFill>
                          <a:latin typeface="Times New Roman"/>
                          <a:ea typeface="Times New Roman"/>
                          <a:cs typeface="Times New Roman"/>
                          <a:sym typeface="Times New Roman"/>
                        </a:rPr>
                        <a:t>0.99%</a:t>
                      </a:r>
                      <a:endParaRPr sz="2400">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1015277" y="595750"/>
            <a:ext cx="9211200" cy="851700"/>
          </a:xfrm>
          <a:prstGeom prst="rect">
            <a:avLst/>
          </a:prstGeom>
        </p:spPr>
        <p:txBody>
          <a:bodyPr anchorCtr="0" anchor="t" bIns="0" lIns="0" spcFirstLastPara="1" rIns="0" wrap="square" tIns="0">
            <a:normAutofit/>
          </a:bodyPr>
          <a:lstStyle/>
          <a:p>
            <a:pPr indent="0" lvl="0" marL="0" rtl="0" algn="just">
              <a:lnSpc>
                <a:spcPct val="115000"/>
              </a:lnSpc>
              <a:spcBef>
                <a:spcPts val="0"/>
              </a:spcBef>
              <a:spcAft>
                <a:spcPts val="0"/>
              </a:spcAft>
              <a:buClr>
                <a:schemeClr val="dk1"/>
              </a:buClr>
              <a:buSzPts val="1100"/>
              <a:buFont typeface="Arial"/>
              <a:buNone/>
            </a:pPr>
            <a:r>
              <a:rPr lang="en-US"/>
              <a:t>       </a:t>
            </a:r>
            <a:r>
              <a:rPr lang="en-US">
                <a:latin typeface="Times New Roman"/>
                <a:ea typeface="Times New Roman"/>
                <a:cs typeface="Times New Roman"/>
                <a:sym typeface="Times New Roman"/>
              </a:rPr>
              <a:t>COOKING AND SALAD OIL</a:t>
            </a:r>
            <a:endParaRPr sz="7900">
              <a:latin typeface="Times New Roman"/>
              <a:ea typeface="Times New Roman"/>
              <a:cs typeface="Times New Roman"/>
              <a:sym typeface="Times New Roman"/>
            </a:endParaRPr>
          </a:p>
        </p:txBody>
      </p:sp>
      <p:pic>
        <p:nvPicPr>
          <p:cNvPr id="227" name="Google Shape;227;p25"/>
          <p:cNvPicPr preferRelativeResize="0"/>
          <p:nvPr/>
        </p:nvPicPr>
        <p:blipFill>
          <a:blip r:embed="rId3">
            <a:alphaModFix/>
          </a:blip>
          <a:stretch>
            <a:fillRect/>
          </a:stretch>
        </p:blipFill>
        <p:spPr>
          <a:xfrm>
            <a:off x="1746425" y="1697425"/>
            <a:ext cx="8250700" cy="464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365500" y="567800"/>
            <a:ext cx="11091600" cy="797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4100">
                <a:latin typeface="Times New Roman"/>
                <a:ea typeface="Times New Roman"/>
                <a:cs typeface="Times New Roman"/>
                <a:sym typeface="Times New Roman"/>
              </a:rPr>
              <a:t>Overview of the market </a:t>
            </a:r>
            <a:endParaRPr sz="4100">
              <a:latin typeface="Times New Roman"/>
              <a:ea typeface="Times New Roman"/>
              <a:cs typeface="Times New Roman"/>
              <a:sym typeface="Times New Roman"/>
            </a:endParaRPr>
          </a:p>
        </p:txBody>
      </p:sp>
      <p:pic>
        <p:nvPicPr>
          <p:cNvPr id="233" name="Google Shape;233;p26"/>
          <p:cNvPicPr preferRelativeResize="0"/>
          <p:nvPr/>
        </p:nvPicPr>
        <p:blipFill>
          <a:blip r:embed="rId3">
            <a:alphaModFix/>
          </a:blip>
          <a:stretch>
            <a:fillRect/>
          </a:stretch>
        </p:blipFill>
        <p:spPr>
          <a:xfrm>
            <a:off x="700200" y="1521450"/>
            <a:ext cx="5172750" cy="3663275"/>
          </a:xfrm>
          <a:prstGeom prst="rect">
            <a:avLst/>
          </a:prstGeom>
          <a:noFill/>
          <a:ln>
            <a:noFill/>
          </a:ln>
        </p:spPr>
      </p:pic>
      <p:pic>
        <p:nvPicPr>
          <p:cNvPr id="234" name="Google Shape;234;p26"/>
          <p:cNvPicPr preferRelativeResize="0"/>
          <p:nvPr/>
        </p:nvPicPr>
        <p:blipFill>
          <a:blip r:embed="rId4">
            <a:alphaModFix/>
          </a:blip>
          <a:stretch>
            <a:fillRect/>
          </a:stretch>
        </p:blipFill>
        <p:spPr>
          <a:xfrm>
            <a:off x="6132475" y="1521450"/>
            <a:ext cx="5324625" cy="3663275"/>
          </a:xfrm>
          <a:prstGeom prst="rect">
            <a:avLst/>
          </a:prstGeom>
          <a:noFill/>
          <a:ln>
            <a:noFill/>
          </a:ln>
        </p:spPr>
      </p:pic>
      <p:sp>
        <p:nvSpPr>
          <p:cNvPr id="235" name="Google Shape;235;p26"/>
          <p:cNvSpPr txBox="1"/>
          <p:nvPr/>
        </p:nvSpPr>
        <p:spPr>
          <a:xfrm>
            <a:off x="720300" y="5511250"/>
            <a:ext cx="107355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Source Sans Pro"/>
              <a:buAutoNum type="arabicPeriod"/>
            </a:pPr>
            <a:r>
              <a:rPr lang="en-US" sz="1500">
                <a:solidFill>
                  <a:schemeClr val="lt1"/>
                </a:solidFill>
                <a:latin typeface="Source Sans Pro"/>
                <a:ea typeface="Source Sans Pro"/>
                <a:cs typeface="Source Sans Pro"/>
                <a:sym typeface="Source Sans Pro"/>
              </a:rPr>
              <a:t>Year 2022 has been the most promising one accounting for 25% of all sales in terms of total dollar sales.</a:t>
            </a:r>
            <a:endParaRPr sz="1500">
              <a:solidFill>
                <a:schemeClr val="lt1"/>
              </a:solidFill>
              <a:latin typeface="Source Sans Pro"/>
              <a:ea typeface="Source Sans Pro"/>
              <a:cs typeface="Source Sans Pro"/>
              <a:sym typeface="Source Sans Pro"/>
            </a:endParaRPr>
          </a:p>
          <a:p>
            <a:pPr indent="-323850" lvl="0" marL="457200" rtl="0" algn="l">
              <a:spcBef>
                <a:spcPts val="0"/>
              </a:spcBef>
              <a:spcAft>
                <a:spcPts val="0"/>
              </a:spcAft>
              <a:buClr>
                <a:schemeClr val="lt1"/>
              </a:buClr>
              <a:buSzPts val="1500"/>
              <a:buFont typeface="Source Sans Pro"/>
              <a:buAutoNum type="arabicPeriod"/>
            </a:pPr>
            <a:r>
              <a:rPr lang="en-US" sz="1500">
                <a:solidFill>
                  <a:schemeClr val="lt1"/>
                </a:solidFill>
                <a:latin typeface="Source Sans Pro"/>
                <a:ea typeface="Source Sans Pro"/>
                <a:cs typeface="Source Sans Pro"/>
                <a:sym typeface="Source Sans Pro"/>
              </a:rPr>
              <a:t>The market size has grown over the years with 2019 being an exception (possibly due to </a:t>
            </a:r>
            <a:r>
              <a:rPr lang="en-US" sz="1500">
                <a:solidFill>
                  <a:schemeClr val="lt1"/>
                </a:solidFill>
                <a:latin typeface="Source Sans Pro"/>
                <a:ea typeface="Source Sans Pro"/>
                <a:cs typeface="Source Sans Pro"/>
                <a:sym typeface="Source Sans Pro"/>
              </a:rPr>
              <a:t>increase</a:t>
            </a:r>
            <a:r>
              <a:rPr lang="en-US" sz="1500">
                <a:solidFill>
                  <a:schemeClr val="lt1"/>
                </a:solidFill>
                <a:latin typeface="Source Sans Pro"/>
                <a:ea typeface="Source Sans Pro"/>
                <a:cs typeface="Source Sans Pro"/>
                <a:sym typeface="Source Sans Pro"/>
              </a:rPr>
              <a:t> in prices post COVID-19)</a:t>
            </a:r>
            <a:endParaRPr sz="1500">
              <a:solidFill>
                <a:schemeClr val="lt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464550" y="993427"/>
            <a:ext cx="5544300" cy="3575075"/>
          </a:xfrm>
          <a:prstGeom prst="rect">
            <a:avLst/>
          </a:prstGeom>
          <a:noFill/>
          <a:ln>
            <a:noFill/>
          </a:ln>
        </p:spPr>
      </p:pic>
      <p:pic>
        <p:nvPicPr>
          <p:cNvPr id="241" name="Google Shape;241;p27"/>
          <p:cNvPicPr preferRelativeResize="0"/>
          <p:nvPr/>
        </p:nvPicPr>
        <p:blipFill>
          <a:blip r:embed="rId4">
            <a:alphaModFix/>
          </a:blip>
          <a:stretch>
            <a:fillRect/>
          </a:stretch>
        </p:blipFill>
        <p:spPr>
          <a:xfrm>
            <a:off x="6409300" y="993425"/>
            <a:ext cx="4867270" cy="3575075"/>
          </a:xfrm>
          <a:prstGeom prst="rect">
            <a:avLst/>
          </a:prstGeom>
          <a:noFill/>
          <a:ln>
            <a:noFill/>
          </a:ln>
        </p:spPr>
      </p:pic>
      <p:sp>
        <p:nvSpPr>
          <p:cNvPr id="242" name="Google Shape;242;p27"/>
          <p:cNvSpPr txBox="1"/>
          <p:nvPr/>
        </p:nvSpPr>
        <p:spPr>
          <a:xfrm>
            <a:off x="464550" y="5097275"/>
            <a:ext cx="108123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Source Sans Pro"/>
              <a:buAutoNum type="arabicPeriod"/>
            </a:pPr>
            <a:r>
              <a:rPr lang="en-US" sz="1600">
                <a:solidFill>
                  <a:schemeClr val="lt1"/>
                </a:solidFill>
                <a:latin typeface="Source Sans Pro"/>
                <a:ea typeface="Source Sans Pro"/>
                <a:cs typeface="Source Sans Pro"/>
                <a:sym typeface="Source Sans Pro"/>
              </a:rPr>
              <a:t>Chart (Right) indicates Private label with  around 50% of market share as a major player.</a:t>
            </a:r>
            <a:endParaRPr sz="16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AutoNum type="arabicPeriod"/>
            </a:pPr>
            <a:r>
              <a:rPr lang="en-US" sz="1600">
                <a:solidFill>
                  <a:schemeClr val="lt1"/>
                </a:solidFill>
                <a:latin typeface="Source Sans Pro"/>
                <a:ea typeface="Source Sans Pro"/>
                <a:cs typeface="Source Sans Pro"/>
                <a:sym typeface="Source Sans Pro"/>
              </a:rPr>
              <a:t>Chart (Left) shows conagra’s market share to be more or less stable (at around 0.5%) except for the year 2021.</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nvSpPr>
        <p:spPr>
          <a:xfrm>
            <a:off x="6405375" y="1132725"/>
            <a:ext cx="54642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Source Sans Pro"/>
                <a:ea typeface="Source Sans Pro"/>
                <a:cs typeface="Source Sans Pro"/>
                <a:sym typeface="Source Sans Pro"/>
              </a:rPr>
              <a:t>South-East remains to be the most promising region as it has grown the highest over the </a:t>
            </a:r>
            <a:r>
              <a:rPr lang="en-US" sz="1500">
                <a:solidFill>
                  <a:schemeClr val="lt1"/>
                </a:solidFill>
                <a:latin typeface="Source Sans Pro"/>
                <a:ea typeface="Source Sans Pro"/>
                <a:cs typeface="Source Sans Pro"/>
                <a:sym typeface="Source Sans Pro"/>
              </a:rPr>
              <a:t>years (It has been consistently around 16%).</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500">
                <a:solidFill>
                  <a:schemeClr val="lt1"/>
                </a:solidFill>
                <a:latin typeface="Source Sans Pro"/>
                <a:ea typeface="Source Sans Pro"/>
                <a:cs typeface="Source Sans Pro"/>
                <a:sym typeface="Source Sans Pro"/>
              </a:rPr>
              <a:t>Mid-South is the second best contributor with around 14% of total sales.</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500">
                <a:solidFill>
                  <a:schemeClr val="lt1"/>
                </a:solidFill>
                <a:latin typeface="Source Sans Pro"/>
                <a:ea typeface="Source Sans Pro"/>
                <a:cs typeface="Source Sans Pro"/>
                <a:sym typeface="Source Sans Pro"/>
              </a:rPr>
              <a:t>The remaining regions have been more or less consistent  in terms of their contribution.</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500">
                <a:solidFill>
                  <a:schemeClr val="lt1"/>
                </a:solidFill>
                <a:latin typeface="Source Sans Pro"/>
                <a:ea typeface="Source Sans Pro"/>
                <a:cs typeface="Source Sans Pro"/>
                <a:sym typeface="Source Sans Pro"/>
              </a:rPr>
              <a:t>Even though they remain constant a deeper look at year-wise percentage share tells us that :</a:t>
            </a:r>
            <a:endParaRPr sz="1500">
              <a:solidFill>
                <a:schemeClr val="lt1"/>
              </a:solidFill>
              <a:latin typeface="Source Sans Pro"/>
              <a:ea typeface="Source Sans Pro"/>
              <a:cs typeface="Source Sans Pro"/>
              <a:sym typeface="Source Sans Pro"/>
            </a:endParaRPr>
          </a:p>
          <a:p>
            <a:pPr indent="-323850" lvl="0" marL="457200" rtl="0" algn="l">
              <a:spcBef>
                <a:spcPts val="0"/>
              </a:spcBef>
              <a:spcAft>
                <a:spcPts val="0"/>
              </a:spcAft>
              <a:buClr>
                <a:schemeClr val="lt1"/>
              </a:buClr>
              <a:buSzPts val="1500"/>
              <a:buFont typeface="Source Sans Pro"/>
              <a:buChar char="●"/>
            </a:pPr>
            <a:r>
              <a:rPr lang="en-US" sz="1500">
                <a:solidFill>
                  <a:schemeClr val="lt1"/>
                </a:solidFill>
                <a:latin typeface="Source Sans Pro"/>
                <a:ea typeface="Source Sans Pro"/>
                <a:cs typeface="Source Sans Pro"/>
                <a:sym typeface="Source Sans Pro"/>
              </a:rPr>
              <a:t>For the year 2022 Mid-South is the second largest contributor with over 15 percent share overtaking North-East for the second spot.</a:t>
            </a:r>
            <a:endParaRPr sz="1500">
              <a:solidFill>
                <a:schemeClr val="lt1"/>
              </a:solidFill>
              <a:latin typeface="Source Sans Pro"/>
              <a:ea typeface="Source Sans Pro"/>
              <a:cs typeface="Source Sans Pro"/>
              <a:sym typeface="Source Sans Pro"/>
            </a:endParaRPr>
          </a:p>
          <a:p>
            <a:pPr indent="-323850" lvl="0" marL="457200" rtl="0" algn="l">
              <a:spcBef>
                <a:spcPts val="0"/>
              </a:spcBef>
              <a:spcAft>
                <a:spcPts val="0"/>
              </a:spcAft>
              <a:buClr>
                <a:schemeClr val="lt1"/>
              </a:buClr>
              <a:buSzPts val="1500"/>
              <a:buFont typeface="Source Sans Pro"/>
              <a:buChar char="●"/>
            </a:pPr>
            <a:r>
              <a:rPr lang="en-US" sz="1500">
                <a:solidFill>
                  <a:schemeClr val="lt1"/>
                </a:solidFill>
                <a:latin typeface="Source Sans Pro"/>
                <a:ea typeface="Source Sans Pro"/>
                <a:cs typeface="Source Sans Pro"/>
                <a:sym typeface="Source Sans Pro"/>
              </a:rPr>
              <a:t>Other regions have constantly receded over the years in terms of the share in contribution.</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500">
                <a:solidFill>
                  <a:schemeClr val="lt1"/>
                </a:solidFill>
                <a:latin typeface="Source Sans Pro"/>
                <a:ea typeface="Source Sans Pro"/>
                <a:cs typeface="Source Sans Pro"/>
                <a:sym typeface="Source Sans Pro"/>
              </a:rPr>
              <a:t>This could be a result of increased customer base or purchasing in the regions of South-East and Mid-South than compared to other regions despite the other regions not taking a hit.</a:t>
            </a:r>
            <a:endParaRPr sz="1600">
              <a:solidFill>
                <a:schemeClr val="lt1"/>
              </a:solidFill>
              <a:latin typeface="Source Sans Pro"/>
              <a:ea typeface="Source Sans Pro"/>
              <a:cs typeface="Source Sans Pro"/>
              <a:sym typeface="Source Sans Pro"/>
            </a:endParaRPr>
          </a:p>
        </p:txBody>
      </p:sp>
      <p:sp>
        <p:nvSpPr>
          <p:cNvPr id="248" name="Google Shape;248;p28"/>
          <p:cNvSpPr txBox="1"/>
          <p:nvPr/>
        </p:nvSpPr>
        <p:spPr>
          <a:xfrm>
            <a:off x="182150" y="5704425"/>
            <a:ext cx="591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Source Sans Pro"/>
                <a:ea typeface="Source Sans Pro"/>
                <a:cs typeface="Source Sans Pro"/>
                <a:sym typeface="Source Sans Pro"/>
              </a:rPr>
              <a:t>NOTE:</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600">
                <a:solidFill>
                  <a:schemeClr val="lt1"/>
                </a:solidFill>
                <a:latin typeface="Source Sans Pro"/>
                <a:ea typeface="Source Sans Pro"/>
                <a:cs typeface="Source Sans Pro"/>
                <a:sym typeface="Source Sans Pro"/>
              </a:rPr>
              <a:t>The figure represents the average of sales for all the years for the purpose of representation.</a:t>
            </a:r>
            <a:endParaRPr sz="1600">
              <a:solidFill>
                <a:schemeClr val="lt1"/>
              </a:solidFill>
              <a:latin typeface="Source Sans Pro"/>
              <a:ea typeface="Source Sans Pro"/>
              <a:cs typeface="Source Sans Pro"/>
              <a:sym typeface="Source Sans Pro"/>
            </a:endParaRPr>
          </a:p>
        </p:txBody>
      </p:sp>
      <p:sp>
        <p:nvSpPr>
          <p:cNvPr id="249" name="Google Shape;249;p28"/>
          <p:cNvSpPr txBox="1"/>
          <p:nvPr/>
        </p:nvSpPr>
        <p:spPr>
          <a:xfrm>
            <a:off x="637500" y="226300"/>
            <a:ext cx="10266300" cy="477000"/>
          </a:xfrm>
          <a:prstGeom prst="rect">
            <a:avLst/>
          </a:prstGeom>
          <a:noFill/>
          <a:ln>
            <a:noFill/>
          </a:ln>
        </p:spPr>
        <p:txBody>
          <a:bodyPr anchorCtr="0" anchor="t" bIns="91425" lIns="91425" spcFirstLastPara="1" rIns="91425" wrap="square" tIns="91425">
            <a:spAutoFit/>
          </a:bodyPr>
          <a:lstStyle/>
          <a:p>
            <a:pPr indent="0" lvl="0" marL="101600" marR="571500" rtl="0" algn="l">
              <a:lnSpc>
                <a:spcPct val="115000"/>
              </a:lnSpc>
              <a:spcBef>
                <a:spcPts val="0"/>
              </a:spcBef>
              <a:spcAft>
                <a:spcPts val="0"/>
              </a:spcAft>
              <a:buClr>
                <a:schemeClr val="dk1"/>
              </a:buClr>
              <a:buSzPts val="1100"/>
              <a:buFont typeface="Arial"/>
              <a:buNone/>
            </a:pPr>
            <a:r>
              <a:rPr b="1" lang="en-US" sz="1800">
                <a:solidFill>
                  <a:schemeClr val="lt1"/>
                </a:solidFill>
                <a:latin typeface="Times New Roman"/>
                <a:ea typeface="Times New Roman"/>
                <a:cs typeface="Times New Roman"/>
                <a:sym typeface="Times New Roman"/>
              </a:rPr>
              <a:t>CONTRIBUTION OF DIFFERENT REGIONS IN CONAGRA’S TOTAL MARKET SHARE</a:t>
            </a:r>
            <a:r>
              <a:rPr lang="en-US" sz="1900">
                <a:solidFill>
                  <a:schemeClr val="lt1"/>
                </a:solidFill>
                <a:latin typeface="Times New Roman"/>
                <a:ea typeface="Times New Roman"/>
                <a:cs typeface="Times New Roman"/>
                <a:sym typeface="Times New Roman"/>
              </a:rPr>
              <a:t>:</a:t>
            </a:r>
            <a:endParaRPr sz="1900">
              <a:solidFill>
                <a:schemeClr val="lt1"/>
              </a:solidFill>
              <a:latin typeface="Times New Roman"/>
              <a:ea typeface="Times New Roman"/>
              <a:cs typeface="Times New Roman"/>
              <a:sym typeface="Times New Roman"/>
            </a:endParaRPr>
          </a:p>
        </p:txBody>
      </p:sp>
      <p:pic>
        <p:nvPicPr>
          <p:cNvPr id="250" name="Google Shape;250;p28"/>
          <p:cNvPicPr preferRelativeResize="0"/>
          <p:nvPr/>
        </p:nvPicPr>
        <p:blipFill>
          <a:blip r:embed="rId3">
            <a:alphaModFix/>
          </a:blip>
          <a:stretch>
            <a:fillRect/>
          </a:stretch>
        </p:blipFill>
        <p:spPr>
          <a:xfrm>
            <a:off x="246350" y="1504950"/>
            <a:ext cx="5791200" cy="384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550850" y="549275"/>
            <a:ext cx="11091600" cy="504900"/>
          </a:xfrm>
          <a:prstGeom prst="rect">
            <a:avLst/>
          </a:prstGeom>
        </p:spPr>
        <p:txBody>
          <a:bodyPr anchorCtr="0" anchor="t" bIns="0" lIns="0" spcFirstLastPara="1" rIns="0" wrap="square" tIns="0">
            <a:normAutofit fontScale="90000"/>
          </a:bodyPr>
          <a:lstStyle/>
          <a:p>
            <a:pPr indent="0" lvl="0" marL="0" rtl="0" algn="l">
              <a:lnSpc>
                <a:spcPct val="115000"/>
              </a:lnSpc>
              <a:spcBef>
                <a:spcPts val="1200"/>
              </a:spcBef>
              <a:spcAft>
                <a:spcPts val="0"/>
              </a:spcAft>
              <a:buClr>
                <a:schemeClr val="dk1"/>
              </a:buClr>
              <a:buSzPct val="57894"/>
              <a:buFont typeface="Arial"/>
              <a:buNone/>
            </a:pPr>
            <a:r>
              <a:rPr b="1" lang="en-US" sz="1900">
                <a:latin typeface="Times New Roman"/>
                <a:ea typeface="Times New Roman"/>
                <a:cs typeface="Times New Roman"/>
                <a:sym typeface="Times New Roman"/>
              </a:rPr>
              <a:t>R</a:t>
            </a:r>
            <a:r>
              <a:rPr b="1" lang="en-US" sz="2000">
                <a:latin typeface="Times New Roman"/>
                <a:ea typeface="Times New Roman"/>
                <a:cs typeface="Times New Roman"/>
                <a:sym typeface="Times New Roman"/>
              </a:rPr>
              <a:t>EGION WISE LOOK AT COMPETITORS:</a:t>
            </a:r>
            <a:endParaRPr b="1" sz="2000">
              <a:latin typeface="Times New Roman"/>
              <a:ea typeface="Times New Roman"/>
              <a:cs typeface="Times New Roman"/>
              <a:sym typeface="Times New Roman"/>
            </a:endParaRPr>
          </a:p>
          <a:p>
            <a:pPr indent="0" lvl="0" marL="0" rtl="0" algn="l">
              <a:spcBef>
                <a:spcPts val="200"/>
              </a:spcBef>
              <a:spcAft>
                <a:spcPts val="0"/>
              </a:spcAft>
              <a:buNone/>
            </a:pPr>
            <a:r>
              <a:t/>
            </a:r>
            <a:endParaRPr sz="1800"/>
          </a:p>
        </p:txBody>
      </p:sp>
      <p:pic>
        <p:nvPicPr>
          <p:cNvPr id="256" name="Google Shape;256;p29"/>
          <p:cNvPicPr preferRelativeResize="0"/>
          <p:nvPr/>
        </p:nvPicPr>
        <p:blipFill>
          <a:blip r:embed="rId3">
            <a:alphaModFix/>
          </a:blip>
          <a:stretch>
            <a:fillRect/>
          </a:stretch>
        </p:blipFill>
        <p:spPr>
          <a:xfrm>
            <a:off x="152400" y="1206575"/>
            <a:ext cx="5645850" cy="5172075"/>
          </a:xfrm>
          <a:prstGeom prst="rect">
            <a:avLst/>
          </a:prstGeom>
          <a:noFill/>
          <a:ln>
            <a:noFill/>
          </a:ln>
        </p:spPr>
      </p:pic>
      <p:sp>
        <p:nvSpPr>
          <p:cNvPr id="257" name="Google Shape;257;p29"/>
          <p:cNvSpPr txBox="1"/>
          <p:nvPr/>
        </p:nvSpPr>
        <p:spPr>
          <a:xfrm>
            <a:off x="6293025" y="549275"/>
            <a:ext cx="5646000" cy="632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Source Sans Pro"/>
              <a:buChar char="●"/>
            </a:pPr>
            <a:r>
              <a:rPr lang="en-US" sz="1600">
                <a:solidFill>
                  <a:schemeClr val="lt1"/>
                </a:solidFill>
                <a:latin typeface="Times New Roman"/>
                <a:ea typeface="Times New Roman"/>
                <a:cs typeface="Times New Roman"/>
                <a:sym typeface="Times New Roman"/>
              </a:rPr>
              <a:t>Betterbody foods cooking and salad oils remain the most active competitor across all the regions with a better market in all of them.</a:t>
            </a:r>
            <a:endParaRPr sz="16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The buyer distribution Index for both Conagra and Betterbody foods suggests overlapping consumer base suggesting active competition.</a:t>
            </a:r>
            <a:endParaRPr sz="16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Smart balance’s market share in the all US - Multi outlet region has come down by 0.90 percent to 0.80 percent</a:t>
            </a:r>
            <a:r>
              <a:rPr lang="en-US" sz="2000">
                <a:solidFill>
                  <a:schemeClr val="lt1"/>
                </a:solidFill>
                <a:latin typeface="Times New Roman"/>
                <a:ea typeface="Times New Roman"/>
                <a:cs typeface="Times New Roman"/>
                <a:sym typeface="Times New Roman"/>
              </a:rPr>
              <a:t>.</a:t>
            </a:r>
            <a:endParaRPr sz="20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The company has done well to hold on to its market share in the Southeast region despite tough competition. </a:t>
            </a:r>
            <a:endParaRPr sz="16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Northeast remains to be an area of concern as the market share has come down from 1 percent in 2018 to 0.72 percent in 2022.</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marR="571500" rtl="0" algn="just">
              <a:lnSpc>
                <a:spcPct val="100000"/>
              </a:lnSpc>
              <a:spcBef>
                <a:spcPts val="200"/>
              </a:spcBef>
              <a:spcAft>
                <a:spcPts val="0"/>
              </a:spcAft>
              <a:buClr>
                <a:schemeClr val="lt1"/>
              </a:buClr>
              <a:buSzPts val="1600"/>
              <a:buFont typeface="Times New Roman"/>
              <a:buChar char="●"/>
            </a:pPr>
            <a:r>
              <a:rPr lang="en-US" sz="1600">
                <a:solidFill>
                  <a:schemeClr val="lt1"/>
                </a:solidFill>
                <a:latin typeface="Times New Roman"/>
                <a:ea typeface="Times New Roman"/>
                <a:cs typeface="Times New Roman"/>
                <a:sym typeface="Times New Roman"/>
              </a:rPr>
              <a:t>By looking at the trend line for smart balance product we conclude that it is either remaining flat or receding in all the </a:t>
            </a:r>
            <a:r>
              <a:rPr lang="en-US" sz="1600">
                <a:solidFill>
                  <a:schemeClr val="lt1"/>
                </a:solidFill>
                <a:latin typeface="Times New Roman"/>
                <a:ea typeface="Times New Roman"/>
                <a:cs typeface="Times New Roman"/>
                <a:sym typeface="Times New Roman"/>
              </a:rPr>
              <a:t>3 regions</a:t>
            </a:r>
            <a:r>
              <a:rPr lang="en-US" sz="1600">
                <a:solidFill>
                  <a:schemeClr val="lt1"/>
                </a:solidFill>
                <a:latin typeface="Times New Roman"/>
                <a:ea typeface="Times New Roman"/>
                <a:cs typeface="Times New Roman"/>
                <a:sym typeface="Times New Roman"/>
              </a:rPr>
              <a:t>.</a:t>
            </a:r>
            <a:endParaRPr sz="1600">
              <a:solidFill>
                <a:schemeClr val="lt1"/>
              </a:solidFill>
              <a:latin typeface="Times New Roman"/>
              <a:ea typeface="Times New Roman"/>
              <a:cs typeface="Times New Roman"/>
              <a:sym typeface="Times New Roman"/>
            </a:endParaRPr>
          </a:p>
          <a:p>
            <a:pPr indent="0" lvl="0" marL="457200" marR="571500" rtl="0" algn="just">
              <a:lnSpc>
                <a:spcPct val="100000"/>
              </a:lnSpc>
              <a:spcBef>
                <a:spcPts val="200"/>
              </a:spcBef>
              <a:spcAft>
                <a:spcPts val="0"/>
              </a:spcAft>
              <a:buNone/>
            </a:pPr>
            <a:r>
              <a:t/>
            </a:r>
            <a:endParaRPr sz="1600">
              <a:solidFill>
                <a:schemeClr val="lt1"/>
              </a:solidFill>
              <a:latin typeface="Times New Roman"/>
              <a:ea typeface="Times New Roman"/>
              <a:cs typeface="Times New Roman"/>
              <a:sym typeface="Times New Roman"/>
            </a:endParaRPr>
          </a:p>
          <a:p>
            <a:pPr indent="0" lvl="0" marL="0" marR="571500" rtl="0" algn="just">
              <a:lnSpc>
                <a:spcPct val="100000"/>
              </a:lnSpc>
              <a:spcBef>
                <a:spcPts val="200"/>
              </a:spcBef>
              <a:spcAft>
                <a:spcPts val="0"/>
              </a:spcAft>
              <a:buNone/>
            </a:pPr>
            <a:r>
              <a:rPr b="1" lang="en-US" sz="1600">
                <a:solidFill>
                  <a:schemeClr val="lt1"/>
                </a:solidFill>
                <a:latin typeface="Times New Roman"/>
                <a:ea typeface="Times New Roman"/>
                <a:cs typeface="Times New Roman"/>
                <a:sym typeface="Times New Roman"/>
              </a:rPr>
              <a:t>NOTE - Other metrics such as total units sold must also be looked at for conclusive evidence.</a:t>
            </a:r>
            <a:endParaRPr b="1" sz="16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550850" y="549275"/>
            <a:ext cx="11091600" cy="767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1900">
                <a:latin typeface="Times New Roman"/>
                <a:ea typeface="Times New Roman"/>
                <a:cs typeface="Times New Roman"/>
                <a:sym typeface="Times New Roman"/>
              </a:rPr>
              <a:t>Sample analysis of Price per volume (No merch) Vs Sum volume sales (No merch) for Total US-Multi Outlet + Conv region for the year 2022 for SMART BALANCE:</a:t>
            </a:r>
            <a:endParaRPr sz="5600"/>
          </a:p>
        </p:txBody>
      </p:sp>
      <p:pic>
        <p:nvPicPr>
          <p:cNvPr id="263" name="Google Shape;263;p30"/>
          <p:cNvPicPr preferRelativeResize="0"/>
          <p:nvPr/>
        </p:nvPicPr>
        <p:blipFill>
          <a:blip r:embed="rId3">
            <a:alphaModFix/>
          </a:blip>
          <a:stretch>
            <a:fillRect/>
          </a:stretch>
        </p:blipFill>
        <p:spPr>
          <a:xfrm>
            <a:off x="550850" y="1496375"/>
            <a:ext cx="4873125" cy="3518100"/>
          </a:xfrm>
          <a:prstGeom prst="rect">
            <a:avLst/>
          </a:prstGeom>
          <a:noFill/>
          <a:ln>
            <a:noFill/>
          </a:ln>
        </p:spPr>
      </p:pic>
      <p:sp>
        <p:nvSpPr>
          <p:cNvPr id="264" name="Google Shape;264;p30"/>
          <p:cNvSpPr txBox="1"/>
          <p:nvPr/>
        </p:nvSpPr>
        <p:spPr>
          <a:xfrm>
            <a:off x="6074225" y="1509600"/>
            <a:ext cx="5505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we see the highest sale in the price range of 2.11-2.30 dollars, the second highest being in the price range of 1.71-1.9 dollars.</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we see customers choosing oil on the lower end of the price but most have bought smart balance irrespective of the slight price difference suggesting them to be</a:t>
            </a:r>
            <a:r>
              <a:rPr b="1" lang="en-US" sz="1600">
                <a:solidFill>
                  <a:schemeClr val="lt1"/>
                </a:solidFill>
                <a:latin typeface="Source Sans Pro"/>
                <a:ea typeface="Source Sans Pro"/>
                <a:cs typeface="Source Sans Pro"/>
                <a:sym typeface="Source Sans Pro"/>
              </a:rPr>
              <a:t> loyal customers. </a:t>
            </a:r>
            <a:endParaRPr b="1"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Any increase after 2.3 dollars per unit volume would not be suggested. This can further be cross-checked for similar brands.</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A similar analysis of top selling brands with similar (in terms of demographics such as age, race and income of customers) buyers will help understand the max price range upto which the market is willing to pay.</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550850" y="549275"/>
            <a:ext cx="11091600" cy="711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1900">
                <a:latin typeface="Times New Roman"/>
                <a:ea typeface="Times New Roman"/>
                <a:cs typeface="Times New Roman"/>
                <a:sym typeface="Times New Roman"/>
              </a:rPr>
              <a:t>Sample analysis of Price per volume (any merch) Vs Sum volume sales (any merch) for Total US-Multi Outlet + Conv region for the year 2022 for SMART BALANCE</a:t>
            </a:r>
            <a:endParaRPr sz="5600"/>
          </a:p>
        </p:txBody>
      </p:sp>
      <p:pic>
        <p:nvPicPr>
          <p:cNvPr id="270" name="Google Shape;270;p31"/>
          <p:cNvPicPr preferRelativeResize="0"/>
          <p:nvPr/>
        </p:nvPicPr>
        <p:blipFill>
          <a:blip r:embed="rId3">
            <a:alphaModFix/>
          </a:blip>
          <a:stretch>
            <a:fillRect/>
          </a:stretch>
        </p:blipFill>
        <p:spPr>
          <a:xfrm>
            <a:off x="550850" y="1623650"/>
            <a:ext cx="6354826" cy="3610700"/>
          </a:xfrm>
          <a:prstGeom prst="rect">
            <a:avLst/>
          </a:prstGeom>
          <a:noFill/>
          <a:ln>
            <a:noFill/>
          </a:ln>
        </p:spPr>
      </p:pic>
      <p:sp>
        <p:nvSpPr>
          <p:cNvPr id="271" name="Google Shape;271;p31"/>
          <p:cNvSpPr txBox="1"/>
          <p:nvPr/>
        </p:nvSpPr>
        <p:spPr>
          <a:xfrm>
            <a:off x="7247125" y="1126875"/>
            <a:ext cx="4622700" cy="5925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above graph clearly shows that most volume has been sold when the price range is between 1.9 to 2.1 dollars.</a:t>
            </a:r>
            <a:endParaRPr sz="17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Customers have purchased more when the offer price (any merch) was neither too high nor too low indicating they didn't either want to purchase clearing stock or those with less offers.</a:t>
            </a:r>
            <a:endParaRPr sz="17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above data clearly suggests that most likely these are not loyal customers but are those who are highly price sensitive.</a:t>
            </a:r>
            <a:endParaRPr sz="17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A similar analysis of the same for other brands will help us understand how loyal the customer base is and what is the ideal price range.</a:t>
            </a:r>
            <a:endParaRPr sz="17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272838" y="643659"/>
            <a:ext cx="11091600" cy="7584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chemeClr val="lt1"/>
              </a:buClr>
              <a:buSzPts val="4400"/>
              <a:buFont typeface="Times New Roman"/>
              <a:buNone/>
            </a:pPr>
            <a:r>
              <a:rPr b="1" i="0" lang="en-US" sz="4100" u="none" strike="noStrike">
                <a:latin typeface="Times New Roman"/>
                <a:ea typeface="Times New Roman"/>
                <a:cs typeface="Times New Roman"/>
                <a:sym typeface="Times New Roman"/>
              </a:rPr>
              <a:t>Overview</a:t>
            </a:r>
            <a:endParaRPr sz="4500"/>
          </a:p>
        </p:txBody>
      </p:sp>
      <p:sp>
        <p:nvSpPr>
          <p:cNvPr id="144" name="Google Shape;144;p14"/>
          <p:cNvSpPr txBox="1"/>
          <p:nvPr>
            <p:ph idx="1" type="body"/>
          </p:nvPr>
        </p:nvSpPr>
        <p:spPr>
          <a:xfrm>
            <a:off x="550863" y="1715628"/>
            <a:ext cx="11090400" cy="4803600"/>
          </a:xfrm>
          <a:prstGeom prst="rect">
            <a:avLst/>
          </a:prstGeom>
          <a:noFill/>
          <a:ln>
            <a:noFill/>
          </a:ln>
        </p:spPr>
        <p:txBody>
          <a:bodyPr anchorCtr="0" anchor="t" bIns="0" lIns="0" spcFirstLastPara="1" rIns="0" wrap="square" tIns="0">
            <a:normAutofit/>
          </a:bodyPr>
          <a:lstStyle/>
          <a:p>
            <a:pPr indent="0" lvl="0" marL="228600" rtl="0" algn="just">
              <a:lnSpc>
                <a:spcPct val="110000"/>
              </a:lnSpc>
              <a:spcBef>
                <a:spcPts val="0"/>
              </a:spcBef>
              <a:spcAft>
                <a:spcPts val="0"/>
              </a:spcAft>
              <a:buNone/>
            </a:pPr>
            <a:r>
              <a:t/>
            </a:r>
            <a:endParaRPr sz="2400">
              <a:latin typeface="Times New Roman"/>
              <a:ea typeface="Times New Roman"/>
              <a:cs typeface="Times New Roman"/>
              <a:sym typeface="Times New Roman"/>
            </a:endParaRPr>
          </a:p>
          <a:p>
            <a:pPr indent="-228600" lvl="0" marL="228600" rtl="0" algn="just">
              <a:lnSpc>
                <a:spcPct val="110000"/>
              </a:lnSpc>
              <a:spcBef>
                <a:spcPts val="0"/>
              </a:spcBef>
              <a:spcAft>
                <a:spcPts val="0"/>
              </a:spcAft>
              <a:buClr>
                <a:schemeClr val="lt1"/>
              </a:buClr>
              <a:buSzPts val="2400"/>
              <a:buChar char="•"/>
            </a:pPr>
            <a:r>
              <a:rPr lang="en-US" sz="2400">
                <a:latin typeface="Times New Roman"/>
                <a:ea typeface="Times New Roman"/>
                <a:cs typeface="Times New Roman"/>
                <a:sym typeface="Times New Roman"/>
              </a:rPr>
              <a:t>In the context of business, predictive analysis can be used to identify trends, patterns and potential risks or opportunities within a company's data.</a:t>
            </a:r>
            <a:endParaRPr b="0" i="0" sz="2400" u="none" strike="noStrike">
              <a:latin typeface="Times New Roman"/>
              <a:ea typeface="Times New Roman"/>
              <a:cs typeface="Times New Roman"/>
              <a:sym typeface="Times New Roman"/>
            </a:endParaRPr>
          </a:p>
          <a:p>
            <a:pPr indent="-228600" lvl="0" marL="228600" rtl="0" algn="just">
              <a:lnSpc>
                <a:spcPct val="11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A thorough examination of market trends, sales distribution with respect to geography, demographics, and the competitive environment in the </a:t>
            </a:r>
            <a:r>
              <a:rPr lang="en-US" sz="2400">
                <a:latin typeface="Times New Roman"/>
                <a:ea typeface="Times New Roman"/>
                <a:cs typeface="Times New Roman"/>
                <a:sym typeface="Times New Roman"/>
              </a:rPr>
              <a:t>Table Spreads</a:t>
            </a:r>
            <a:r>
              <a:rPr lang="en-US" sz="2400">
                <a:latin typeface="Times New Roman"/>
                <a:ea typeface="Times New Roman"/>
                <a:cs typeface="Times New Roman"/>
                <a:sym typeface="Times New Roman"/>
              </a:rPr>
              <a:t>, cooking oil &amp; sprays category was performed.</a:t>
            </a:r>
            <a:endParaRPr sz="2400">
              <a:latin typeface="Times New Roman"/>
              <a:ea typeface="Times New Roman"/>
              <a:cs typeface="Times New Roman"/>
              <a:sym typeface="Times New Roman"/>
            </a:endParaRPr>
          </a:p>
          <a:p>
            <a:pPr indent="0" lvl="0" marL="228600" rtl="0" algn="just">
              <a:lnSpc>
                <a:spcPct val="110000"/>
              </a:lnSpc>
              <a:spcBef>
                <a:spcPts val="1800"/>
              </a:spcBef>
              <a:spcAft>
                <a:spcPts val="0"/>
              </a:spcAft>
              <a:buNone/>
            </a:pPr>
            <a:r>
              <a:t/>
            </a:r>
            <a:endParaRPr sz="2400">
              <a:latin typeface="Times New Roman"/>
              <a:ea typeface="Times New Roman"/>
              <a:cs typeface="Times New Roman"/>
              <a:sym typeface="Times New Roman"/>
            </a:endParaRPr>
          </a:p>
          <a:p>
            <a:pPr indent="-25400" lvl="0" marL="228600" rtl="0" algn="just">
              <a:lnSpc>
                <a:spcPct val="110000"/>
              </a:lnSpc>
              <a:spcBef>
                <a:spcPts val="1800"/>
              </a:spcBef>
              <a:spcAft>
                <a:spcPts val="0"/>
              </a:spcAft>
              <a:buClr>
                <a:schemeClr val="lt1"/>
              </a:buClr>
              <a:buSzPts val="3200"/>
              <a:buNone/>
            </a:pPr>
            <a:r>
              <a:t/>
            </a:r>
            <a:endParaRPr sz="3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48337" y="360750"/>
            <a:ext cx="11091600" cy="1332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            </a:t>
            </a:r>
            <a:r>
              <a:rPr lang="en-US">
                <a:latin typeface="Times New Roman"/>
                <a:ea typeface="Times New Roman"/>
                <a:cs typeface="Times New Roman"/>
                <a:sym typeface="Times New Roman"/>
              </a:rPr>
              <a:t>COOKING SPRAYS</a:t>
            </a:r>
            <a:endParaRPr>
              <a:latin typeface="Times New Roman"/>
              <a:ea typeface="Times New Roman"/>
              <a:cs typeface="Times New Roman"/>
              <a:sym typeface="Times New Roman"/>
            </a:endParaRPr>
          </a:p>
        </p:txBody>
      </p:sp>
      <p:pic>
        <p:nvPicPr>
          <p:cNvPr id="277" name="Google Shape;277;p32"/>
          <p:cNvPicPr preferRelativeResize="0"/>
          <p:nvPr/>
        </p:nvPicPr>
        <p:blipFill>
          <a:blip r:embed="rId3">
            <a:alphaModFix/>
          </a:blip>
          <a:stretch>
            <a:fillRect/>
          </a:stretch>
        </p:blipFill>
        <p:spPr>
          <a:xfrm>
            <a:off x="2363351" y="1476800"/>
            <a:ext cx="7932476" cy="4460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nvSpPr>
        <p:spPr>
          <a:xfrm>
            <a:off x="476550" y="543675"/>
            <a:ext cx="11238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Times New Roman"/>
                <a:ea typeface="Times New Roman"/>
                <a:cs typeface="Times New Roman"/>
                <a:sym typeface="Times New Roman"/>
              </a:rPr>
              <a:t>OVERVIEW OF THE MARKET:</a:t>
            </a:r>
            <a:endParaRPr sz="1700">
              <a:solidFill>
                <a:schemeClr val="lt1"/>
              </a:solidFill>
              <a:latin typeface="Times New Roman"/>
              <a:ea typeface="Times New Roman"/>
              <a:cs typeface="Times New Roman"/>
              <a:sym typeface="Times New Roman"/>
            </a:endParaRPr>
          </a:p>
        </p:txBody>
      </p:sp>
      <p:pic>
        <p:nvPicPr>
          <p:cNvPr id="283" name="Google Shape;283;p33"/>
          <p:cNvPicPr preferRelativeResize="0"/>
          <p:nvPr/>
        </p:nvPicPr>
        <p:blipFill>
          <a:blip r:embed="rId3">
            <a:alphaModFix/>
          </a:blip>
          <a:stretch>
            <a:fillRect/>
          </a:stretch>
        </p:blipFill>
        <p:spPr>
          <a:xfrm>
            <a:off x="1006775" y="1123375"/>
            <a:ext cx="4779425" cy="3641150"/>
          </a:xfrm>
          <a:prstGeom prst="rect">
            <a:avLst/>
          </a:prstGeom>
          <a:noFill/>
          <a:ln>
            <a:noFill/>
          </a:ln>
        </p:spPr>
      </p:pic>
      <p:pic>
        <p:nvPicPr>
          <p:cNvPr id="284" name="Google Shape;284;p33"/>
          <p:cNvPicPr preferRelativeResize="0"/>
          <p:nvPr/>
        </p:nvPicPr>
        <p:blipFill>
          <a:blip r:embed="rId4">
            <a:alphaModFix/>
          </a:blip>
          <a:stretch>
            <a:fillRect/>
          </a:stretch>
        </p:blipFill>
        <p:spPr>
          <a:xfrm>
            <a:off x="6073025" y="1123375"/>
            <a:ext cx="5112201" cy="3641150"/>
          </a:xfrm>
          <a:prstGeom prst="rect">
            <a:avLst/>
          </a:prstGeom>
          <a:noFill/>
          <a:ln>
            <a:noFill/>
          </a:ln>
        </p:spPr>
      </p:pic>
      <p:sp>
        <p:nvSpPr>
          <p:cNvPr id="285" name="Google Shape;285;p33"/>
          <p:cNvSpPr txBox="1"/>
          <p:nvPr/>
        </p:nvSpPr>
        <p:spPr>
          <a:xfrm>
            <a:off x="941075" y="5028275"/>
            <a:ext cx="102441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Source Sans Pro"/>
                <a:ea typeface="Source Sans Pro"/>
                <a:cs typeface="Source Sans Pro"/>
                <a:sym typeface="Source Sans Pro"/>
              </a:rPr>
              <a:t>By looking at the above graph we get following takeaways: </a:t>
            </a:r>
            <a:endParaRPr sz="1700">
              <a:solidFill>
                <a:schemeClr val="lt1"/>
              </a:solidFill>
              <a:latin typeface="Source Sans Pro"/>
              <a:ea typeface="Source Sans Pro"/>
              <a:cs typeface="Source Sans Pro"/>
              <a:sym typeface="Source Sans Pro"/>
            </a:endParaRPr>
          </a:p>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There is a significant increase in the sales amounting to rise in Total dollar sales across all regions in the year 2020. This is possible as people stayed indoors and cooked for themselves rather than eating out due to the pandemic.</a:t>
            </a:r>
            <a:endParaRPr sz="1700">
              <a:solidFill>
                <a:schemeClr val="lt1"/>
              </a:solidFill>
              <a:latin typeface="Source Sans Pro"/>
              <a:ea typeface="Source Sans Pro"/>
              <a:cs typeface="Source Sans Pro"/>
              <a:sym typeface="Source Sans Pro"/>
            </a:endParaRPr>
          </a:p>
          <a:p>
            <a:pPr indent="-336550" lvl="0" marL="457200" rtl="0" algn="l">
              <a:spcBef>
                <a:spcPts val="0"/>
              </a:spcBef>
              <a:spcAft>
                <a:spcPts val="0"/>
              </a:spcAft>
              <a:buClr>
                <a:schemeClr val="lt1"/>
              </a:buClr>
              <a:buSzPts val="1700"/>
              <a:buFont typeface="Source Sans Pro"/>
              <a:buChar char="●"/>
            </a:pPr>
            <a:r>
              <a:rPr lang="en-US" sz="1700">
                <a:solidFill>
                  <a:schemeClr val="lt1"/>
                </a:solidFill>
                <a:latin typeface="Source Sans Pro"/>
                <a:ea typeface="Source Sans Pro"/>
                <a:cs typeface="Source Sans Pro"/>
                <a:sym typeface="Source Sans Pro"/>
              </a:rPr>
              <a:t>The market has remained stable after that owing to the fact that oil sprays are healthier options when compared to the salad and cooking oils.</a:t>
            </a:r>
            <a:endParaRPr sz="1700">
              <a:solidFill>
                <a:schemeClr val="lt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750475" y="998125"/>
            <a:ext cx="5014780" cy="2473625"/>
          </a:xfrm>
          <a:prstGeom prst="rect">
            <a:avLst/>
          </a:prstGeom>
          <a:noFill/>
          <a:ln>
            <a:noFill/>
          </a:ln>
        </p:spPr>
      </p:pic>
      <p:pic>
        <p:nvPicPr>
          <p:cNvPr id="291" name="Google Shape;291;p34"/>
          <p:cNvPicPr preferRelativeResize="0"/>
          <p:nvPr/>
        </p:nvPicPr>
        <p:blipFill>
          <a:blip r:embed="rId4">
            <a:alphaModFix/>
          </a:blip>
          <a:stretch>
            <a:fillRect/>
          </a:stretch>
        </p:blipFill>
        <p:spPr>
          <a:xfrm>
            <a:off x="6073400" y="977238"/>
            <a:ext cx="5052391" cy="2515400"/>
          </a:xfrm>
          <a:prstGeom prst="rect">
            <a:avLst/>
          </a:prstGeom>
          <a:noFill/>
          <a:ln>
            <a:noFill/>
          </a:ln>
        </p:spPr>
      </p:pic>
      <p:sp>
        <p:nvSpPr>
          <p:cNvPr id="292" name="Google Shape;292;p34"/>
          <p:cNvSpPr txBox="1"/>
          <p:nvPr/>
        </p:nvSpPr>
        <p:spPr>
          <a:xfrm>
            <a:off x="692700" y="350500"/>
            <a:ext cx="1043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Times New Roman"/>
                <a:ea typeface="Times New Roman"/>
                <a:cs typeface="Times New Roman"/>
                <a:sym typeface="Times New Roman"/>
              </a:rPr>
              <a:t>Market Analysis for cooking sprays  and CONAGRA BRANDS</a:t>
            </a:r>
            <a:endParaRPr sz="2000">
              <a:solidFill>
                <a:schemeClr val="lt1"/>
              </a:solidFill>
              <a:latin typeface="Times New Roman"/>
              <a:ea typeface="Times New Roman"/>
              <a:cs typeface="Times New Roman"/>
              <a:sym typeface="Times New Roman"/>
            </a:endParaRPr>
          </a:p>
        </p:txBody>
      </p:sp>
      <p:sp>
        <p:nvSpPr>
          <p:cNvPr id="293" name="Google Shape;293;p34"/>
          <p:cNvSpPr txBox="1"/>
          <p:nvPr/>
        </p:nvSpPr>
        <p:spPr>
          <a:xfrm>
            <a:off x="775500" y="3855375"/>
            <a:ext cx="10350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Source Sans Pro"/>
                <a:ea typeface="Source Sans Pro"/>
                <a:cs typeface="Source Sans Pro"/>
                <a:sym typeface="Source Sans Pro"/>
              </a:rPr>
              <a:t>Picture (Right) gives following observations:</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PAM COOKING SPRAYS by CONAGRA BRANDS is the market leader with over 50% market share over the years.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Year 2022 hasn't specifically been a good year as it seems to have lost significant share of the market to PRIVATE LABEL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This needs to be considered carefully as any further drop will narrow the gap leading to tough competition.</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lang="en-US" sz="1600">
                <a:solidFill>
                  <a:schemeClr val="lt1"/>
                </a:solidFill>
                <a:latin typeface="Source Sans Pro"/>
                <a:ea typeface="Source Sans Pro"/>
                <a:cs typeface="Source Sans Pro"/>
                <a:sym typeface="Source Sans Pro"/>
              </a:rPr>
              <a:t>Picture (Left) gives following observations:</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PAM COOKING SPRAYS remains the most selling brand followed by SMART BALANCE COOKING SPRAYS with an average of 0.3%. </a:t>
            </a:r>
            <a:endParaRPr sz="1600">
              <a:solidFill>
                <a:schemeClr val="lt1"/>
              </a:solidFill>
              <a:latin typeface="Source Sans Pro"/>
              <a:ea typeface="Source Sans Pro"/>
              <a:cs typeface="Source Sans Pro"/>
              <a:sym typeface="Source Sans Pro"/>
            </a:endParaRPr>
          </a:p>
          <a:p>
            <a:pPr indent="-330200" lvl="0" marL="457200" rtl="0" algn="l">
              <a:spcBef>
                <a:spcPts val="0"/>
              </a:spcBef>
              <a:spcAft>
                <a:spcPts val="0"/>
              </a:spcAft>
              <a:buClr>
                <a:schemeClr val="lt1"/>
              </a:buClr>
              <a:buSzPts val="1600"/>
              <a:buFont typeface="Source Sans Pro"/>
              <a:buChar char="●"/>
            </a:pPr>
            <a:r>
              <a:rPr lang="en-US" sz="1600">
                <a:solidFill>
                  <a:schemeClr val="lt1"/>
                </a:solidFill>
                <a:latin typeface="Source Sans Pro"/>
                <a:ea typeface="Source Sans Pro"/>
                <a:cs typeface="Source Sans Pro"/>
                <a:sym typeface="Source Sans Pro"/>
              </a:rPr>
              <a:t>The NATURAL COOKING SPRAYS AND WESTCOAT COOKING SPRAYS are almost negligible in terms of market share.</a:t>
            </a:r>
            <a:endParaRPr sz="1600">
              <a:solidFill>
                <a:schemeClr val="l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nvSpPr>
        <p:spPr>
          <a:xfrm>
            <a:off x="855525" y="277475"/>
            <a:ext cx="995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Times New Roman"/>
                <a:ea typeface="Times New Roman"/>
                <a:cs typeface="Times New Roman"/>
                <a:sym typeface="Times New Roman"/>
              </a:rPr>
              <a:t>CONTRIBUTION OF REGIONS IN SMART BALANCE COOKING SPRAYS MARKET SHARE:</a:t>
            </a:r>
            <a:endParaRPr>
              <a:latin typeface="Times New Roman"/>
              <a:ea typeface="Times New Roman"/>
              <a:cs typeface="Times New Roman"/>
              <a:sym typeface="Times New Roman"/>
            </a:endParaRPr>
          </a:p>
        </p:txBody>
      </p:sp>
      <p:sp>
        <p:nvSpPr>
          <p:cNvPr id="299" name="Google Shape;299;p35"/>
          <p:cNvSpPr txBox="1"/>
          <p:nvPr/>
        </p:nvSpPr>
        <p:spPr>
          <a:xfrm>
            <a:off x="855525" y="5491925"/>
            <a:ext cx="10710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By looking at the above graph we can understand that similar to the oil category, the Northeast and Southeast has the highest share.</a:t>
            </a:r>
            <a:endParaRPr sz="1800">
              <a:solidFill>
                <a:schemeClr val="lt1"/>
              </a:solidFill>
              <a:latin typeface="Times New Roman"/>
              <a:ea typeface="Times New Roman"/>
              <a:cs typeface="Times New Roman"/>
              <a:sym typeface="Times New Roman"/>
            </a:endParaRPr>
          </a:p>
        </p:txBody>
      </p:sp>
      <p:pic>
        <p:nvPicPr>
          <p:cNvPr id="300" name="Google Shape;300;p35"/>
          <p:cNvPicPr preferRelativeResize="0"/>
          <p:nvPr/>
        </p:nvPicPr>
        <p:blipFill>
          <a:blip r:embed="rId3">
            <a:alphaModFix/>
          </a:blip>
          <a:stretch>
            <a:fillRect/>
          </a:stretch>
        </p:blipFill>
        <p:spPr>
          <a:xfrm>
            <a:off x="3135800" y="1540250"/>
            <a:ext cx="5800725" cy="335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6"/>
          <p:cNvPicPr preferRelativeResize="0"/>
          <p:nvPr/>
        </p:nvPicPr>
        <p:blipFill>
          <a:blip r:embed="rId3">
            <a:alphaModFix/>
          </a:blip>
          <a:stretch>
            <a:fillRect/>
          </a:stretch>
        </p:blipFill>
        <p:spPr>
          <a:xfrm>
            <a:off x="658975" y="1219825"/>
            <a:ext cx="7660375" cy="4816125"/>
          </a:xfrm>
          <a:prstGeom prst="rect">
            <a:avLst/>
          </a:prstGeom>
          <a:noFill/>
          <a:ln>
            <a:noFill/>
          </a:ln>
        </p:spPr>
      </p:pic>
      <p:sp>
        <p:nvSpPr>
          <p:cNvPr id="306" name="Google Shape;306;p36"/>
          <p:cNvSpPr txBox="1"/>
          <p:nvPr/>
        </p:nvSpPr>
        <p:spPr>
          <a:xfrm>
            <a:off x="317375" y="358775"/>
            <a:ext cx="1144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Times New Roman"/>
                <a:ea typeface="Times New Roman"/>
                <a:cs typeface="Times New Roman"/>
                <a:sym typeface="Times New Roman"/>
              </a:rPr>
              <a:t>SMART BALANCE VS CLOSEST COMPETITORS IN ALL REGIONS</a:t>
            </a:r>
            <a:endParaRPr>
              <a:latin typeface="Times New Roman"/>
              <a:ea typeface="Times New Roman"/>
              <a:cs typeface="Times New Roman"/>
              <a:sym typeface="Times New Roman"/>
            </a:endParaRPr>
          </a:p>
        </p:txBody>
      </p:sp>
      <p:sp>
        <p:nvSpPr>
          <p:cNvPr id="307" name="Google Shape;307;p36"/>
          <p:cNvSpPr txBox="1"/>
          <p:nvPr/>
        </p:nvSpPr>
        <p:spPr>
          <a:xfrm>
            <a:off x="8514475" y="1311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8" name="Google Shape;308;p36"/>
          <p:cNvSpPr txBox="1"/>
          <p:nvPr/>
        </p:nvSpPr>
        <p:spPr>
          <a:xfrm>
            <a:off x="8651825" y="1219825"/>
            <a:ext cx="3259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Times New Roman"/>
                <a:ea typeface="Times New Roman"/>
                <a:cs typeface="Times New Roman"/>
                <a:sym typeface="Times New Roman"/>
              </a:rPr>
              <a:t>Following observations can be made: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SMART BALANCE is losing out on its sales significantly in  all the regions.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If proper steps aren’t taken there is a serious threat of extinction from the market for SMART BALANCE.</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nvSpPr>
        <p:spPr>
          <a:xfrm>
            <a:off x="94225" y="330150"/>
            <a:ext cx="86145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latin typeface="Times New Roman"/>
                <a:ea typeface="Times New Roman"/>
                <a:cs typeface="Times New Roman"/>
                <a:sym typeface="Times New Roman"/>
              </a:rPr>
              <a:t>Recommendations</a:t>
            </a:r>
            <a:endParaRPr sz="4100">
              <a:solidFill>
                <a:schemeClr val="lt1"/>
              </a:solidFill>
              <a:latin typeface="Times New Roman"/>
              <a:ea typeface="Times New Roman"/>
              <a:cs typeface="Times New Roman"/>
              <a:sym typeface="Times New Roman"/>
            </a:endParaRPr>
          </a:p>
        </p:txBody>
      </p:sp>
      <p:sp>
        <p:nvSpPr>
          <p:cNvPr id="314" name="Google Shape;314;p37"/>
          <p:cNvSpPr txBox="1"/>
          <p:nvPr/>
        </p:nvSpPr>
        <p:spPr>
          <a:xfrm>
            <a:off x="518775" y="1283075"/>
            <a:ext cx="11442900" cy="2401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 Strengthen Blue Bonnet</a:t>
            </a:r>
            <a:endParaRPr sz="2600">
              <a:solidFill>
                <a:schemeClr val="lt1"/>
              </a:solidFill>
              <a:latin typeface="Times New Roman"/>
              <a:ea typeface="Times New Roman"/>
              <a:cs typeface="Times New Roman"/>
              <a:sym typeface="Times New Roman"/>
            </a:endParaRPr>
          </a:p>
          <a:p>
            <a:pPr indent="-393700" lvl="0" marL="457200" rtl="0" algn="l">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Expand Smart Balance</a:t>
            </a:r>
            <a:endParaRPr sz="2600">
              <a:solidFill>
                <a:schemeClr val="lt1"/>
              </a:solidFill>
              <a:latin typeface="Times New Roman"/>
              <a:ea typeface="Times New Roman"/>
              <a:cs typeface="Times New Roman"/>
              <a:sym typeface="Times New Roman"/>
            </a:endParaRPr>
          </a:p>
          <a:p>
            <a:pPr indent="-393700" lvl="0" marL="457200" rtl="0" algn="l">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Capture Emerging Market Segments</a:t>
            </a:r>
            <a:endParaRPr sz="2600">
              <a:solidFill>
                <a:schemeClr val="lt1"/>
              </a:solidFill>
              <a:latin typeface="Times New Roman"/>
              <a:ea typeface="Times New Roman"/>
              <a:cs typeface="Times New Roman"/>
              <a:sym typeface="Times New Roman"/>
            </a:endParaRPr>
          </a:p>
          <a:p>
            <a:pPr indent="-393700" lvl="0" marL="457200" rtl="0" algn="l">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Regional Focus : Earth balance - California, Blue bonnet - mid south, plains, south central and southeast, Smart balance - northeast , Earth balance - west</a:t>
            </a:r>
            <a:endParaRPr sz="2600">
              <a:solidFill>
                <a:schemeClr val="lt1"/>
              </a:solidFill>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653300" y="472725"/>
            <a:ext cx="10983300" cy="5766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US" sz="5000">
                <a:latin typeface="Times New Roman"/>
                <a:ea typeface="Times New Roman"/>
                <a:cs typeface="Times New Roman"/>
                <a:sym typeface="Times New Roman"/>
              </a:rPr>
              <a:t>THANK YOU!</a:t>
            </a:r>
            <a:endParaRPr sz="5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61612" y="660500"/>
            <a:ext cx="11091600" cy="1332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US" sz="4400">
                <a:latin typeface="Times New Roman"/>
                <a:ea typeface="Times New Roman"/>
                <a:cs typeface="Times New Roman"/>
                <a:sym typeface="Times New Roman"/>
              </a:rPr>
              <a:t>Objective</a:t>
            </a:r>
            <a:endParaRPr b="1">
              <a:latin typeface="Times New Roman"/>
              <a:ea typeface="Times New Roman"/>
              <a:cs typeface="Times New Roman"/>
              <a:sym typeface="Times New Roman"/>
            </a:endParaRPr>
          </a:p>
        </p:txBody>
      </p:sp>
      <p:sp>
        <p:nvSpPr>
          <p:cNvPr id="150" name="Google Shape;150;p15"/>
          <p:cNvSpPr txBox="1"/>
          <p:nvPr>
            <p:ph idx="1" type="body"/>
          </p:nvPr>
        </p:nvSpPr>
        <p:spPr>
          <a:xfrm>
            <a:off x="550875" y="1493825"/>
            <a:ext cx="11090400" cy="4598700"/>
          </a:xfrm>
          <a:prstGeom prst="rect">
            <a:avLst/>
          </a:prstGeom>
        </p:spPr>
        <p:txBody>
          <a:bodyPr anchorCtr="0" anchor="t" bIns="0" lIns="0" spcFirstLastPara="1" rIns="0" wrap="square" tIns="0">
            <a:normAutofit/>
          </a:bodyPr>
          <a:lstStyle/>
          <a:p>
            <a:pPr indent="0" lvl="0" marL="457200" rtl="0" algn="just">
              <a:spcBef>
                <a:spcPts val="1000"/>
              </a:spcBef>
              <a:spcAft>
                <a:spcPts val="0"/>
              </a:spcAft>
              <a:buNone/>
            </a:pPr>
            <a:r>
              <a:t/>
            </a:r>
            <a:endParaRPr sz="2400">
              <a:latin typeface="Times New Roman"/>
              <a:ea typeface="Times New Roman"/>
              <a:cs typeface="Times New Roman"/>
              <a:sym typeface="Times New Roman"/>
            </a:endParaRPr>
          </a:p>
          <a:p>
            <a:pPr indent="-368300" lvl="0" marL="457200" rtl="0" algn="just">
              <a:spcBef>
                <a:spcPts val="1000"/>
              </a:spcBef>
              <a:spcAft>
                <a:spcPts val="0"/>
              </a:spcAft>
              <a:buSzPts val="2200"/>
              <a:buFont typeface="Times New Roman"/>
              <a:buChar char="•"/>
            </a:pPr>
            <a:r>
              <a:rPr lang="en-US" sz="2400">
                <a:latin typeface="Times New Roman"/>
                <a:ea typeface="Times New Roman"/>
                <a:cs typeface="Times New Roman"/>
                <a:sym typeface="Times New Roman"/>
              </a:rPr>
              <a:t>Our ultimate goal is to assist Conagra in realizing their full growth potential and increasing their market share in the highly competitive and continually expanding Table spreads domain.</a:t>
            </a:r>
            <a:endParaRPr sz="2400">
              <a:latin typeface="Times New Roman"/>
              <a:ea typeface="Times New Roman"/>
              <a:cs typeface="Times New Roman"/>
              <a:sym typeface="Times New Roman"/>
            </a:endParaRPr>
          </a:p>
          <a:p>
            <a:pPr indent="0" lvl="0" marL="457200" rtl="0" algn="just">
              <a:spcBef>
                <a:spcPts val="1000"/>
              </a:spcBef>
              <a:spcAft>
                <a:spcPts val="0"/>
              </a:spcAft>
              <a:buNone/>
            </a:pPr>
            <a:r>
              <a:t/>
            </a:r>
            <a:endParaRPr sz="2400">
              <a:latin typeface="Times New Roman"/>
              <a:ea typeface="Times New Roman"/>
              <a:cs typeface="Times New Roman"/>
              <a:sym typeface="Times New Roman"/>
            </a:endParaRPr>
          </a:p>
          <a:p>
            <a:pPr indent="-381000" lvl="0" marL="457200" rtl="0" algn="just">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success of this project will allow Conagra to acquire a larger portion of the Tablespreads market and drive long-term sustainable growth. </a:t>
            </a:r>
            <a:endParaRPr sz="2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460462" y="1350025"/>
            <a:ext cx="11091600" cy="1332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sz="6355"/>
          </a:p>
        </p:txBody>
      </p:sp>
      <p:pic>
        <p:nvPicPr>
          <p:cNvPr id="156" name="Google Shape;156;p16"/>
          <p:cNvPicPr preferRelativeResize="0"/>
          <p:nvPr/>
        </p:nvPicPr>
        <p:blipFill>
          <a:blip r:embed="rId3">
            <a:alphaModFix/>
          </a:blip>
          <a:stretch>
            <a:fillRect/>
          </a:stretch>
        </p:blipFill>
        <p:spPr>
          <a:xfrm>
            <a:off x="1805750" y="2062950"/>
            <a:ext cx="8173972" cy="3836350"/>
          </a:xfrm>
          <a:prstGeom prst="rect">
            <a:avLst/>
          </a:prstGeom>
          <a:noFill/>
          <a:ln>
            <a:noFill/>
          </a:ln>
        </p:spPr>
      </p:pic>
      <p:sp>
        <p:nvSpPr>
          <p:cNvPr id="157" name="Google Shape;157;p16"/>
          <p:cNvSpPr txBox="1"/>
          <p:nvPr/>
        </p:nvSpPr>
        <p:spPr>
          <a:xfrm>
            <a:off x="2007975" y="4998300"/>
            <a:ext cx="83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p:txBody>
      </p:sp>
      <p:sp>
        <p:nvSpPr>
          <p:cNvPr id="158" name="Google Shape;158;p16"/>
          <p:cNvSpPr/>
          <p:nvPr/>
        </p:nvSpPr>
        <p:spPr>
          <a:xfrm>
            <a:off x="1715363" y="639375"/>
            <a:ext cx="7878960" cy="71065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Times New Roman"/>
              </a:rPr>
              <a:t>TABLESPREADS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407137" y="351650"/>
            <a:ext cx="11091600" cy="1332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US" sz="4100">
                <a:latin typeface="Times New Roman"/>
                <a:ea typeface="Times New Roman"/>
                <a:cs typeface="Times New Roman"/>
                <a:sym typeface="Times New Roman"/>
              </a:rPr>
              <a:t>Analysis by Sales</a:t>
            </a:r>
            <a:endParaRPr b="1" sz="6900">
              <a:latin typeface="Times New Roman"/>
              <a:ea typeface="Times New Roman"/>
              <a:cs typeface="Times New Roman"/>
              <a:sym typeface="Times New Roman"/>
            </a:endParaRPr>
          </a:p>
        </p:txBody>
      </p:sp>
      <p:pic>
        <p:nvPicPr>
          <p:cNvPr id="164" name="Google Shape;164;p17"/>
          <p:cNvPicPr preferRelativeResize="0"/>
          <p:nvPr/>
        </p:nvPicPr>
        <p:blipFill>
          <a:blip r:embed="rId3">
            <a:alphaModFix/>
          </a:blip>
          <a:stretch>
            <a:fillRect/>
          </a:stretch>
        </p:blipFill>
        <p:spPr>
          <a:xfrm>
            <a:off x="6060425" y="1388375"/>
            <a:ext cx="5270725" cy="3183475"/>
          </a:xfrm>
          <a:prstGeom prst="rect">
            <a:avLst/>
          </a:prstGeom>
          <a:noFill/>
          <a:ln>
            <a:noFill/>
          </a:ln>
        </p:spPr>
      </p:pic>
      <p:pic>
        <p:nvPicPr>
          <p:cNvPr id="165" name="Google Shape;165;p17"/>
          <p:cNvPicPr preferRelativeResize="0"/>
          <p:nvPr/>
        </p:nvPicPr>
        <p:blipFill>
          <a:blip r:embed="rId4">
            <a:alphaModFix/>
          </a:blip>
          <a:stretch>
            <a:fillRect/>
          </a:stretch>
        </p:blipFill>
        <p:spPr>
          <a:xfrm>
            <a:off x="254900" y="1398050"/>
            <a:ext cx="5608475" cy="3183475"/>
          </a:xfrm>
          <a:prstGeom prst="rect">
            <a:avLst/>
          </a:prstGeom>
          <a:noFill/>
          <a:ln>
            <a:noFill/>
          </a:ln>
        </p:spPr>
      </p:pic>
      <p:sp>
        <p:nvSpPr>
          <p:cNvPr id="166" name="Google Shape;166;p17"/>
          <p:cNvSpPr txBox="1"/>
          <p:nvPr/>
        </p:nvSpPr>
        <p:spPr>
          <a:xfrm>
            <a:off x="463375" y="4800600"/>
            <a:ext cx="10979100" cy="960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000"/>
              </a:spcBef>
              <a:spcAft>
                <a:spcPts val="800"/>
              </a:spcAft>
              <a:buNone/>
            </a:pPr>
            <a:r>
              <a:rPr lang="en-US" sz="2400">
                <a:solidFill>
                  <a:schemeClr val="lt1"/>
                </a:solidFill>
                <a:latin typeface="Times New Roman"/>
                <a:ea typeface="Times New Roman"/>
                <a:cs typeface="Times New Roman"/>
                <a:sym typeface="Times New Roman"/>
              </a:rPr>
              <a:t>The above charts represent </a:t>
            </a:r>
            <a:r>
              <a:rPr lang="en-US" sz="2400">
                <a:solidFill>
                  <a:schemeClr val="lt1"/>
                </a:solidFill>
                <a:latin typeface="Times New Roman"/>
                <a:ea typeface="Times New Roman"/>
                <a:cs typeface="Times New Roman"/>
                <a:sym typeface="Times New Roman"/>
              </a:rPr>
              <a:t>combined sales of butter and margarine for Conagra brands vs Competitors(left) and Conagra brands </a:t>
            </a:r>
            <a:r>
              <a:rPr lang="en-US" sz="2400">
                <a:solidFill>
                  <a:schemeClr val="lt1"/>
                </a:solidFill>
                <a:latin typeface="Times New Roman"/>
                <a:ea typeface="Times New Roman"/>
                <a:cs typeface="Times New Roman"/>
                <a:sym typeface="Times New Roman"/>
              </a:rPr>
              <a:t>exclusively</a:t>
            </a:r>
            <a:r>
              <a:rPr lang="en-US" sz="2400">
                <a:solidFill>
                  <a:schemeClr val="lt1"/>
                </a:solidFill>
                <a:latin typeface="Times New Roman"/>
                <a:ea typeface="Times New Roman"/>
                <a:cs typeface="Times New Roman"/>
                <a:sym typeface="Times New Roman"/>
              </a:rPr>
              <a:t>(right)</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550212" y="172275"/>
            <a:ext cx="11091600" cy="1332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US" sz="4100">
                <a:latin typeface="Times New Roman"/>
                <a:ea typeface="Times New Roman"/>
                <a:cs typeface="Times New Roman"/>
                <a:sym typeface="Times New Roman"/>
              </a:rPr>
              <a:t>Analysis by Market Share - Margarine</a:t>
            </a:r>
            <a:endParaRPr b="1" sz="4100">
              <a:latin typeface="Times New Roman"/>
              <a:ea typeface="Times New Roman"/>
              <a:cs typeface="Times New Roman"/>
              <a:sym typeface="Times New Roman"/>
            </a:endParaRPr>
          </a:p>
          <a:p>
            <a:pPr indent="0" lvl="0" marL="0" rtl="0" algn="l">
              <a:spcBef>
                <a:spcPts val="0"/>
              </a:spcBef>
              <a:spcAft>
                <a:spcPts val="0"/>
              </a:spcAft>
              <a:buNone/>
            </a:pPr>
            <a:r>
              <a:t/>
            </a:r>
            <a:endParaRPr sz="3300"/>
          </a:p>
        </p:txBody>
      </p:sp>
      <p:pic>
        <p:nvPicPr>
          <p:cNvPr id="172" name="Google Shape;172;p18"/>
          <p:cNvPicPr preferRelativeResize="0"/>
          <p:nvPr/>
        </p:nvPicPr>
        <p:blipFill>
          <a:blip r:embed="rId3">
            <a:alphaModFix/>
          </a:blip>
          <a:stretch>
            <a:fillRect/>
          </a:stretch>
        </p:blipFill>
        <p:spPr>
          <a:xfrm>
            <a:off x="6059300" y="1214776"/>
            <a:ext cx="5943600" cy="3864000"/>
          </a:xfrm>
          <a:prstGeom prst="rect">
            <a:avLst/>
          </a:prstGeom>
          <a:noFill/>
          <a:ln>
            <a:noFill/>
          </a:ln>
        </p:spPr>
      </p:pic>
      <p:pic>
        <p:nvPicPr>
          <p:cNvPr id="173" name="Google Shape;173;p18"/>
          <p:cNvPicPr preferRelativeResize="0"/>
          <p:nvPr/>
        </p:nvPicPr>
        <p:blipFill>
          <a:blip r:embed="rId4">
            <a:alphaModFix/>
          </a:blip>
          <a:stretch>
            <a:fillRect/>
          </a:stretch>
        </p:blipFill>
        <p:spPr>
          <a:xfrm>
            <a:off x="304800" y="1214775"/>
            <a:ext cx="5754500" cy="3863999"/>
          </a:xfrm>
          <a:prstGeom prst="rect">
            <a:avLst/>
          </a:prstGeom>
          <a:noFill/>
          <a:ln>
            <a:noFill/>
          </a:ln>
        </p:spPr>
      </p:pic>
      <p:sp>
        <p:nvSpPr>
          <p:cNvPr id="174" name="Google Shape;174;p18"/>
          <p:cNvSpPr txBox="1"/>
          <p:nvPr/>
        </p:nvSpPr>
        <p:spPr>
          <a:xfrm>
            <a:off x="606775" y="5195700"/>
            <a:ext cx="11091600" cy="16623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The above  graph  represents the year wise distribution of market shares for all the conagra brands.</a:t>
            </a:r>
            <a:endParaRPr sz="2400">
              <a:solidFill>
                <a:schemeClr val="lt1"/>
              </a:solidFill>
              <a:latin typeface="Times New Roman"/>
              <a:ea typeface="Times New Roman"/>
              <a:cs typeface="Times New Roman"/>
              <a:sym typeface="Times New Roman"/>
            </a:endParaRPr>
          </a:p>
          <a:p>
            <a:pPr indent="-381000" lvl="0" marL="457200" rtl="0" algn="just">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Evidently, </a:t>
            </a:r>
            <a:r>
              <a:rPr b="1" lang="en-US" sz="2400">
                <a:solidFill>
                  <a:srgbClr val="FFFF00"/>
                </a:solidFill>
                <a:highlight>
                  <a:srgbClr val="2E2E57"/>
                </a:highlight>
                <a:latin typeface="Times New Roman"/>
                <a:ea typeface="Times New Roman"/>
                <a:cs typeface="Times New Roman"/>
                <a:sym typeface="Times New Roman"/>
              </a:rPr>
              <a:t>Blue Bonnet</a:t>
            </a:r>
            <a:r>
              <a:rPr b="1" lang="en-US" sz="2400">
                <a:solidFill>
                  <a:schemeClr val="lt1"/>
                </a:solidFill>
                <a:highlight>
                  <a:srgbClr val="2E2E57"/>
                </a:highlight>
                <a:latin typeface="Times New Roman"/>
                <a:ea typeface="Times New Roman"/>
                <a:cs typeface="Times New Roman"/>
                <a:sym typeface="Times New Roman"/>
              </a:rPr>
              <a:t> </a:t>
            </a:r>
            <a:r>
              <a:rPr lang="en-US" sz="2400">
                <a:solidFill>
                  <a:schemeClr val="lt1"/>
                </a:solidFill>
                <a:latin typeface="Times New Roman"/>
                <a:ea typeface="Times New Roman"/>
                <a:cs typeface="Times New Roman"/>
                <a:sym typeface="Times New Roman"/>
              </a:rPr>
              <a:t>was the forerunner when compared to all the other alternatives.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idx="4294967295" type="title"/>
          </p:nvPr>
        </p:nvSpPr>
        <p:spPr>
          <a:xfrm>
            <a:off x="486287" y="342625"/>
            <a:ext cx="11091600" cy="1332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b="1" lang="en-US" sz="4100">
                <a:latin typeface="Times New Roman"/>
                <a:ea typeface="Times New Roman"/>
                <a:cs typeface="Times New Roman"/>
                <a:sym typeface="Times New Roman"/>
              </a:rPr>
              <a:t>Analysis by Market Share (2022)</a:t>
            </a:r>
            <a:endParaRPr b="1" sz="4100">
              <a:latin typeface="Times New Roman"/>
              <a:ea typeface="Times New Roman"/>
              <a:cs typeface="Times New Roman"/>
              <a:sym typeface="Times New Roman"/>
            </a:endParaRPr>
          </a:p>
        </p:txBody>
      </p:sp>
      <p:pic>
        <p:nvPicPr>
          <p:cNvPr id="180" name="Google Shape;180;p19"/>
          <p:cNvPicPr preferRelativeResize="0"/>
          <p:nvPr/>
        </p:nvPicPr>
        <p:blipFill>
          <a:blip r:embed="rId3">
            <a:alphaModFix/>
          </a:blip>
          <a:stretch>
            <a:fillRect/>
          </a:stretch>
        </p:blipFill>
        <p:spPr>
          <a:xfrm>
            <a:off x="222800" y="1556225"/>
            <a:ext cx="5877249" cy="3472200"/>
          </a:xfrm>
          <a:prstGeom prst="rect">
            <a:avLst/>
          </a:prstGeom>
          <a:noFill/>
          <a:ln>
            <a:noFill/>
          </a:ln>
        </p:spPr>
      </p:pic>
      <p:pic>
        <p:nvPicPr>
          <p:cNvPr id="181" name="Google Shape;181;p19"/>
          <p:cNvPicPr preferRelativeResize="0"/>
          <p:nvPr/>
        </p:nvPicPr>
        <p:blipFill>
          <a:blip r:embed="rId4">
            <a:alphaModFix/>
          </a:blip>
          <a:stretch>
            <a:fillRect/>
          </a:stretch>
        </p:blipFill>
        <p:spPr>
          <a:xfrm>
            <a:off x="6559525" y="1556225"/>
            <a:ext cx="5519425" cy="3472200"/>
          </a:xfrm>
          <a:prstGeom prst="rect">
            <a:avLst/>
          </a:prstGeom>
          <a:noFill/>
          <a:ln>
            <a:noFill/>
          </a:ln>
        </p:spPr>
      </p:pic>
      <p:sp>
        <p:nvSpPr>
          <p:cNvPr id="182" name="Google Shape;182;p19"/>
          <p:cNvSpPr txBox="1"/>
          <p:nvPr/>
        </p:nvSpPr>
        <p:spPr>
          <a:xfrm>
            <a:off x="301925" y="5301700"/>
            <a:ext cx="115299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The pie chart suggests that Blue Bonnet- 10.29% and Smart Balance- 6.76% were positioned among the top 5 leaders of </a:t>
            </a:r>
            <a:r>
              <a:rPr lang="en-US" sz="2400">
                <a:solidFill>
                  <a:schemeClr val="lt1"/>
                </a:solidFill>
                <a:latin typeface="Times New Roman"/>
                <a:ea typeface="Times New Roman"/>
                <a:cs typeface="Times New Roman"/>
                <a:sym typeface="Times New Roman"/>
              </a:rPr>
              <a:t>market share for margarine.</a:t>
            </a:r>
            <a:r>
              <a:rPr lang="en-US" sz="2400">
                <a:solidFill>
                  <a:schemeClr val="lt1"/>
                </a:solidFill>
                <a:latin typeface="Times New Roman"/>
                <a:ea typeface="Times New Roman"/>
                <a:cs typeface="Times New Roman"/>
                <a:sym typeface="Times New Roman"/>
              </a:rPr>
              <a:t>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2304525" y="271850"/>
            <a:ext cx="77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88" name="Google Shape;188;p20"/>
          <p:cNvSpPr txBox="1"/>
          <p:nvPr/>
        </p:nvSpPr>
        <p:spPr>
          <a:xfrm>
            <a:off x="1062600" y="202550"/>
            <a:ext cx="8943300" cy="60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US" sz="2700">
                <a:solidFill>
                  <a:srgbClr val="FFFFFF"/>
                </a:solidFill>
                <a:latin typeface="Times New Roman"/>
                <a:ea typeface="Times New Roman"/>
                <a:cs typeface="Times New Roman"/>
                <a:sym typeface="Times New Roman"/>
              </a:rPr>
              <a:t>Table Spreads Category (Analysis based on Demographics)</a:t>
            </a:r>
            <a:endParaRPr sz="2500">
              <a:solidFill>
                <a:srgbClr val="FFFFFF"/>
              </a:solidFill>
              <a:latin typeface="Source Sans Pro"/>
              <a:ea typeface="Source Sans Pro"/>
              <a:cs typeface="Source Sans Pro"/>
              <a:sym typeface="Source Sans Pro"/>
            </a:endParaRPr>
          </a:p>
        </p:txBody>
      </p:sp>
      <p:sp>
        <p:nvSpPr>
          <p:cNvPr id="189" name="Google Shape;189;p20"/>
          <p:cNvSpPr txBox="1"/>
          <p:nvPr/>
        </p:nvSpPr>
        <p:spPr>
          <a:xfrm>
            <a:off x="1062600" y="4795250"/>
            <a:ext cx="9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aphicFrame>
        <p:nvGraphicFramePr>
          <p:cNvPr id="190" name="Google Shape;190;p20"/>
          <p:cNvGraphicFramePr/>
          <p:nvPr/>
        </p:nvGraphicFramePr>
        <p:xfrm>
          <a:off x="1359175" y="4795255"/>
          <a:ext cx="3000000" cy="3000000"/>
        </p:xfrm>
        <a:graphic>
          <a:graphicData uri="http://schemas.openxmlformats.org/drawingml/2006/table">
            <a:tbl>
              <a:tblPr>
                <a:noFill/>
                <a:tableStyleId>{7732E2EA-D547-4214-85D3-65D1A0993A44}</a:tableStyleId>
              </a:tblPr>
              <a:tblGrid>
                <a:gridCol w="3429000"/>
                <a:gridCol w="3429000"/>
              </a:tblGrid>
              <a:tr h="544475">
                <a:tc>
                  <a:txBody>
                    <a:bodyPr/>
                    <a:lstStyle/>
                    <a:p>
                      <a:pPr indent="0" lvl="0" marL="0" rtl="0" algn="l">
                        <a:spcBef>
                          <a:spcPts val="0"/>
                        </a:spcBef>
                        <a:spcAft>
                          <a:spcPts val="0"/>
                        </a:spcAft>
                        <a:buNone/>
                      </a:pPr>
                      <a:r>
                        <a:rPr b="1" lang="en-US">
                          <a:solidFill>
                            <a:schemeClr val="lt1"/>
                          </a:solidFill>
                        </a:rPr>
                        <a:t>Income Range</a:t>
                      </a:r>
                      <a:endParaRPr b="1">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lt1"/>
                          </a:solidFill>
                        </a:rPr>
                        <a:t>Competitor</a:t>
                      </a:r>
                      <a:endParaRPr b="1">
                        <a:solidFill>
                          <a:schemeClr val="lt1"/>
                        </a:solidFill>
                      </a:endParaRPr>
                    </a:p>
                  </a:txBody>
                  <a:tcPr marT="91425" marB="91425" marR="91425" marL="91425"/>
                </a:tc>
              </a:tr>
              <a:tr h="396200">
                <a:tc>
                  <a:txBody>
                    <a:bodyPr/>
                    <a:lstStyle/>
                    <a:p>
                      <a:pPr indent="0" lvl="0" marL="0" rtl="0" algn="l">
                        <a:spcBef>
                          <a:spcPts val="0"/>
                        </a:spcBef>
                        <a:spcAft>
                          <a:spcPts val="0"/>
                        </a:spcAft>
                        <a:buNone/>
                      </a:pPr>
                      <a:r>
                        <a:rPr b="1" lang="en-US">
                          <a:solidFill>
                            <a:schemeClr val="lt1"/>
                          </a:solidFill>
                        </a:rPr>
                        <a:t>Low</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lt1"/>
                          </a:solidFill>
                        </a:rPr>
                        <a:t>IMPERIAL</a:t>
                      </a:r>
                      <a:endParaRPr b="1">
                        <a:solidFill>
                          <a:schemeClr val="lt1"/>
                        </a:solidFill>
                      </a:endParaRPr>
                    </a:p>
                  </a:txBody>
                  <a:tcPr marT="91425" marB="91425" marR="91425" marL="91425"/>
                </a:tc>
              </a:tr>
              <a:tr h="396200">
                <a:tc>
                  <a:txBody>
                    <a:bodyPr/>
                    <a:lstStyle/>
                    <a:p>
                      <a:pPr indent="0" lvl="0" marL="0" rtl="0" algn="l">
                        <a:spcBef>
                          <a:spcPts val="0"/>
                        </a:spcBef>
                        <a:spcAft>
                          <a:spcPts val="0"/>
                        </a:spcAft>
                        <a:buNone/>
                      </a:pPr>
                      <a:r>
                        <a:rPr b="1" lang="en-US">
                          <a:solidFill>
                            <a:schemeClr val="lt1"/>
                          </a:solidFill>
                        </a:rPr>
                        <a:t>Medium</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lt1"/>
                          </a:solidFill>
                        </a:rPr>
                        <a:t>COUNTRY CROCK</a:t>
                      </a:r>
                      <a:endParaRPr b="1">
                        <a:solidFill>
                          <a:schemeClr val="lt1"/>
                        </a:solidFill>
                      </a:endParaRPr>
                    </a:p>
                  </a:txBody>
                  <a:tcPr marT="91425" marB="91425" marR="91425" marL="91425"/>
                </a:tc>
              </a:tr>
              <a:tr h="396200">
                <a:tc>
                  <a:txBody>
                    <a:bodyPr/>
                    <a:lstStyle/>
                    <a:p>
                      <a:pPr indent="0" lvl="0" marL="0" rtl="0" algn="l">
                        <a:spcBef>
                          <a:spcPts val="0"/>
                        </a:spcBef>
                        <a:spcAft>
                          <a:spcPts val="0"/>
                        </a:spcAft>
                        <a:buNone/>
                      </a:pPr>
                      <a:r>
                        <a:rPr b="1" lang="en-US">
                          <a:solidFill>
                            <a:schemeClr val="lt1"/>
                          </a:solidFill>
                        </a:rPr>
                        <a:t>High</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US">
                          <a:solidFill>
                            <a:schemeClr val="lt1"/>
                          </a:solidFill>
                        </a:rPr>
                        <a:t> -</a:t>
                      </a:r>
                      <a:endParaRPr b="1">
                        <a:solidFill>
                          <a:schemeClr val="lt1"/>
                        </a:solidFill>
                      </a:endParaRPr>
                    </a:p>
                  </a:txBody>
                  <a:tcPr marT="91425" marB="91425" marR="91425" marL="91425"/>
                </a:tc>
              </a:tr>
            </a:tbl>
          </a:graphicData>
        </a:graphic>
      </p:graphicFrame>
      <p:pic>
        <p:nvPicPr>
          <p:cNvPr id="191" name="Google Shape;191;p20"/>
          <p:cNvPicPr preferRelativeResize="0"/>
          <p:nvPr/>
        </p:nvPicPr>
        <p:blipFill>
          <a:blip r:embed="rId3">
            <a:alphaModFix/>
          </a:blip>
          <a:stretch>
            <a:fillRect/>
          </a:stretch>
        </p:blipFill>
        <p:spPr>
          <a:xfrm>
            <a:off x="1926525" y="1013000"/>
            <a:ext cx="5876571" cy="35315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1757125" y="604275"/>
            <a:ext cx="6798149" cy="4085425"/>
          </a:xfrm>
          <a:prstGeom prst="rect">
            <a:avLst/>
          </a:prstGeom>
          <a:noFill/>
          <a:ln>
            <a:noFill/>
          </a:ln>
        </p:spPr>
      </p:pic>
      <p:sp>
        <p:nvSpPr>
          <p:cNvPr id="197" name="Google Shape;197;p21"/>
          <p:cNvSpPr txBox="1"/>
          <p:nvPr/>
        </p:nvSpPr>
        <p:spPr>
          <a:xfrm>
            <a:off x="1748475" y="5072450"/>
            <a:ext cx="85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98" name="Google Shape;198;p21"/>
          <p:cNvSpPr txBox="1"/>
          <p:nvPr/>
        </p:nvSpPr>
        <p:spPr>
          <a:xfrm>
            <a:off x="710525" y="4865750"/>
            <a:ext cx="10194300" cy="140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US" sz="2400">
                <a:solidFill>
                  <a:schemeClr val="lt1"/>
                </a:solidFill>
                <a:latin typeface="Times New Roman"/>
                <a:ea typeface="Times New Roman"/>
                <a:cs typeface="Times New Roman"/>
                <a:sym typeface="Times New Roman"/>
              </a:rPr>
              <a:t>African Americans purchase table spreads the most and they prefer Parkay and BlueBonnet. There is not much competition for Conagra Brands when race is considered.</a:t>
            </a:r>
            <a:endParaRPr sz="2600">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